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9"/>
  </p:notesMasterIdLst>
  <p:sldIdLst>
    <p:sldId id="256" r:id="rId5"/>
    <p:sldId id="281" r:id="rId6"/>
    <p:sldId id="273" r:id="rId7"/>
    <p:sldId id="274" r:id="rId8"/>
    <p:sldId id="264" r:id="rId9"/>
    <p:sldId id="288" r:id="rId10"/>
    <p:sldId id="294" r:id="rId11"/>
    <p:sldId id="290" r:id="rId12"/>
    <p:sldId id="297" r:id="rId13"/>
    <p:sldId id="289" r:id="rId14"/>
    <p:sldId id="291" r:id="rId15"/>
    <p:sldId id="301" r:id="rId16"/>
    <p:sldId id="302" r:id="rId17"/>
    <p:sldId id="303" r:id="rId18"/>
  </p:sldIdLst>
  <p:sldSz cx="12192000" cy="6858000"/>
  <p:notesSz cx="6669088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. Sabel" initials="KS" lastIdx="1" clrIdx="0">
    <p:extLst>
      <p:ext uri="{19B8F6BF-5375-455C-9EA6-DF929625EA0E}">
        <p15:presenceInfo xmlns:p15="http://schemas.microsoft.com/office/powerpoint/2012/main" userId="S::k.sabel@bonhoeffer.nl::ce9abed2-b25b-494a-94fa-e7a9d16b3c7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77BCCA-53FC-406F-B434-E530245D2BDF}" v="22" dt="2022-09-21T07:30:51.2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88" autoAdjust="0"/>
    <p:restoredTop sz="96218"/>
  </p:normalViewPr>
  <p:slideViewPr>
    <p:cSldViewPr snapToGrid="0">
      <p:cViewPr varScale="1">
        <p:scale>
          <a:sx n="103" d="100"/>
          <a:sy n="103" d="100"/>
        </p:scale>
        <p:origin x="12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. Roet" userId="21452fc4-a935-4b4f-a3f8-c42b2f229407" providerId="ADAL" clId="{2C77BCCA-53FC-406F-B434-E530245D2BDF}"/>
    <pc:docChg chg="delSld modSld">
      <pc:chgData name="M. Roet" userId="21452fc4-a935-4b4f-a3f8-c42b2f229407" providerId="ADAL" clId="{2C77BCCA-53FC-406F-B434-E530245D2BDF}" dt="2022-09-21T07:31:00.621" v="22" actId="47"/>
      <pc:docMkLst>
        <pc:docMk/>
      </pc:docMkLst>
      <pc:sldChg chg="del">
        <pc:chgData name="M. Roet" userId="21452fc4-a935-4b4f-a3f8-c42b2f229407" providerId="ADAL" clId="{2C77BCCA-53FC-406F-B434-E530245D2BDF}" dt="2022-09-21T07:31:00.621" v="22" actId="47"/>
        <pc:sldMkLst>
          <pc:docMk/>
          <pc:sldMk cId="2681217717" sldId="269"/>
        </pc:sldMkLst>
      </pc:sldChg>
      <pc:sldChg chg="modAnim">
        <pc:chgData name="M. Roet" userId="21452fc4-a935-4b4f-a3f8-c42b2f229407" providerId="ADAL" clId="{2C77BCCA-53FC-406F-B434-E530245D2BDF}" dt="2022-09-21T07:30:25.030" v="5"/>
        <pc:sldMkLst>
          <pc:docMk/>
          <pc:sldMk cId="80203725" sldId="273"/>
        </pc:sldMkLst>
      </pc:sldChg>
      <pc:sldChg chg="modAnim">
        <pc:chgData name="M. Roet" userId="21452fc4-a935-4b4f-a3f8-c42b2f229407" providerId="ADAL" clId="{2C77BCCA-53FC-406F-B434-E530245D2BDF}" dt="2022-09-21T07:30:32.515" v="11"/>
        <pc:sldMkLst>
          <pc:docMk/>
          <pc:sldMk cId="1169243791" sldId="274"/>
        </pc:sldMkLst>
      </pc:sldChg>
      <pc:sldChg chg="modAnim">
        <pc:chgData name="M. Roet" userId="21452fc4-a935-4b4f-a3f8-c42b2f229407" providerId="ADAL" clId="{2C77BCCA-53FC-406F-B434-E530245D2BDF}" dt="2022-09-21T07:30:47.409" v="17"/>
        <pc:sldMkLst>
          <pc:docMk/>
          <pc:sldMk cId="3709728640" sldId="291"/>
        </pc:sldMkLst>
      </pc:sldChg>
      <pc:sldChg chg="modAnim">
        <pc:chgData name="M. Roet" userId="21452fc4-a935-4b4f-a3f8-c42b2f229407" providerId="ADAL" clId="{2C77BCCA-53FC-406F-B434-E530245D2BDF}" dt="2022-09-21T07:30:51.231" v="21"/>
        <pc:sldMkLst>
          <pc:docMk/>
          <pc:sldMk cId="1489133577" sldId="3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7E73D-414A-4145-A66E-764D9B1665E3}" type="datetimeFigureOut">
              <a:rPr lang="nl-NL" smtClean="0"/>
              <a:t>21-9-2022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1233488"/>
            <a:ext cx="592296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909" y="4751219"/>
            <a:ext cx="533527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1684B-DAB1-4195-A4C2-DFD1E942A4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7272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235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4003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092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4046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0753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545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7278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0091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2429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6932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6279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9688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684B-DAB1-4195-A4C2-DFD1E942A40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4974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‹nr.›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orbeeld van afbeelding">
            <a:extLst>
              <a:ext uri="{FF2B5EF4-FFF2-40B4-BE49-F238E27FC236}">
                <a16:creationId xmlns:a16="http://schemas.microsoft.com/office/drawing/2014/main" id="{A8E942BD-4ED1-43A2-9D8A-FA65693166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7221" b="1617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Rectangle 70">
            <a:extLst>
              <a:ext uri="{FF2B5EF4-FFF2-40B4-BE49-F238E27FC236}">
                <a16:creationId xmlns:a16="http://schemas.microsoft.com/office/drawing/2014/main" id="{BD0B5694-D2BD-4AAC-ADA6-9F6C620C9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7800" y="0"/>
            <a:ext cx="5865812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55" name="Rectangle 72">
            <a:extLst>
              <a:ext uri="{FF2B5EF4-FFF2-40B4-BE49-F238E27FC236}">
                <a16:creationId xmlns:a16="http://schemas.microsoft.com/office/drawing/2014/main" id="{667DEE60-BB2F-4ADD-9F95-B1CFF03BE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257800" y="1295400"/>
            <a:ext cx="5867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6B8AB2-0C67-4737-9529-D8676CAAF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0565" y="2596077"/>
            <a:ext cx="4562452" cy="1332722"/>
          </a:xfrm>
        </p:spPr>
        <p:txBody>
          <a:bodyPr>
            <a:normAutofit/>
          </a:bodyPr>
          <a:lstStyle/>
          <a:p>
            <a:r>
              <a:rPr lang="nl-NL" sz="3700" b="1" dirty="0"/>
              <a:t>Welkom op het </a:t>
            </a:r>
            <a:r>
              <a:rPr lang="nl-NL" sz="3700" b="1" dirty="0" err="1"/>
              <a:t>Bonhoeffercollege</a:t>
            </a:r>
            <a:endParaRPr lang="nl-NL" sz="3700" b="1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5F65963-FDDC-410E-A495-8A5DD3A1F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2806" y="4624978"/>
            <a:ext cx="4562452" cy="937622"/>
          </a:xfrm>
        </p:spPr>
        <p:txBody>
          <a:bodyPr>
            <a:normAutofit/>
          </a:bodyPr>
          <a:lstStyle/>
          <a:p>
            <a:r>
              <a:rPr lang="nl-NL" sz="1800" b="1" dirty="0"/>
              <a:t>Informatieavond brugklas                             Dinsdag 20 september 2022                       19.30 uur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3F86F74-5AA1-4183-917E-CC300FE6C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213" y="92358"/>
            <a:ext cx="28575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9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1542EE-DC4A-D243-8356-133F2BDD5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Programma</a:t>
            </a:r>
            <a:endParaRPr lang="nl-NL" b="1" i="1" dirty="0">
              <a:solidFill>
                <a:srgbClr val="92D05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DE007A-E972-A743-A25B-356212F19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3269079"/>
            <a:ext cx="10530500" cy="208190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dirty="0"/>
              <a:t>Algemene informatie over de brugklas op het </a:t>
            </a:r>
            <a:r>
              <a:rPr lang="nl-NL" dirty="0" err="1"/>
              <a:t>Bonhoeffercollege</a:t>
            </a:r>
            <a:endParaRPr lang="nl-NL" dirty="0"/>
          </a:p>
          <a:p>
            <a:pPr marL="0" indent="0">
              <a:lnSpc>
                <a:spcPct val="90000"/>
              </a:lnSpc>
              <a:buNone/>
            </a:pPr>
            <a:endParaRPr lang="nl-NL" dirty="0"/>
          </a:p>
          <a:p>
            <a:pPr>
              <a:lnSpc>
                <a:spcPct val="90000"/>
              </a:lnSpc>
            </a:pPr>
            <a:r>
              <a:rPr lang="nl-NL" dirty="0"/>
              <a:t>Informatie over de CBO-screening</a:t>
            </a:r>
          </a:p>
          <a:p>
            <a:pPr marL="0" indent="0">
              <a:lnSpc>
                <a:spcPct val="90000"/>
              </a:lnSpc>
              <a:buNone/>
            </a:pPr>
            <a:endParaRPr lang="nl-NL" dirty="0"/>
          </a:p>
          <a:p>
            <a:pPr>
              <a:lnSpc>
                <a:spcPct val="90000"/>
              </a:lnSpc>
            </a:pPr>
            <a:r>
              <a:rPr lang="nl-NL" dirty="0"/>
              <a:t>Kennismaken met de groepsmentor / coach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41991F7-E220-47F0-9001-C503557A7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5406" y="5917435"/>
            <a:ext cx="28575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17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7DBA88-4A58-6642-BDAA-6332DAD14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" y="1143000"/>
            <a:ext cx="4560661" cy="798646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>
                <a:solidFill>
                  <a:srgbClr val="FFFFFF"/>
                </a:solidFill>
              </a:rPr>
              <a:t>Even voorstellen…</a:t>
            </a:r>
            <a:br>
              <a:rPr lang="nl-NL" dirty="0">
                <a:solidFill>
                  <a:srgbClr val="FFFFFF"/>
                </a:solidFill>
              </a:rPr>
            </a:br>
            <a:br>
              <a:rPr lang="nl-NL" dirty="0">
                <a:solidFill>
                  <a:srgbClr val="FFFFFF"/>
                </a:solidFill>
              </a:rPr>
            </a:br>
            <a:endParaRPr lang="nl-NL" dirty="0">
              <a:solidFill>
                <a:srgbClr val="FFFFFF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CBE4C0D-6B36-4D01-B582-641DEEDBE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86" y="5898840"/>
            <a:ext cx="2859272" cy="798645"/>
          </a:xfrm>
          <a:prstGeom prst="rect">
            <a:avLst/>
          </a:prstGeom>
        </p:spPr>
      </p:pic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628767E9-22F4-07A1-639D-FAD2C7690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3825" y="1131888"/>
            <a:ext cx="6335713" cy="51546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600" b="1" dirty="0" err="1"/>
              <a:t>Maaike</a:t>
            </a:r>
            <a:r>
              <a:rPr lang="en-GB" sz="2600" b="1" dirty="0"/>
              <a:t> Roet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9 </a:t>
            </a:r>
            <a:r>
              <a:rPr lang="en-GB" dirty="0" err="1"/>
              <a:t>jaar</a:t>
            </a:r>
            <a:r>
              <a:rPr lang="en-GB" dirty="0"/>
              <a:t> RSG </a:t>
            </a:r>
            <a:r>
              <a:rPr lang="en-GB" dirty="0" err="1"/>
              <a:t>Enkhuizen</a:t>
            </a:r>
            <a:endParaRPr lang="en-GB" dirty="0"/>
          </a:p>
          <a:p>
            <a:pPr lvl="1"/>
            <a:r>
              <a:rPr lang="en-GB" dirty="0"/>
              <a:t>Docent </a:t>
            </a:r>
            <a:r>
              <a:rPr lang="en-GB" dirty="0" err="1"/>
              <a:t>economie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zorgdocent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5 </a:t>
            </a:r>
            <a:r>
              <a:rPr lang="en-GB" dirty="0" err="1"/>
              <a:t>jaar</a:t>
            </a:r>
            <a:r>
              <a:rPr lang="en-GB" dirty="0"/>
              <a:t> </a:t>
            </a:r>
            <a:r>
              <a:rPr lang="en-GB" dirty="0" err="1"/>
              <a:t>Teylingen</a:t>
            </a:r>
            <a:r>
              <a:rPr lang="en-GB" dirty="0"/>
              <a:t> College, </a:t>
            </a:r>
            <a:r>
              <a:rPr lang="en-GB" dirty="0" err="1"/>
              <a:t>locatie</a:t>
            </a:r>
            <a:r>
              <a:rPr lang="en-GB" dirty="0"/>
              <a:t> </a:t>
            </a:r>
            <a:r>
              <a:rPr lang="en-GB" dirty="0" err="1"/>
              <a:t>Duinzigt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Afdelingsleider</a:t>
            </a:r>
            <a:r>
              <a:rPr lang="en-GB" dirty="0"/>
              <a:t> </a:t>
            </a:r>
            <a:r>
              <a:rPr lang="en-GB" dirty="0" err="1"/>
              <a:t>klas</a:t>
            </a:r>
            <a:r>
              <a:rPr lang="en-GB" dirty="0"/>
              <a:t> 2 </a:t>
            </a:r>
            <a:r>
              <a:rPr lang="en-GB" dirty="0" err="1"/>
              <a:t>mavo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havo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1 </a:t>
            </a:r>
            <a:r>
              <a:rPr lang="en-GB" dirty="0" err="1"/>
              <a:t>jaar</a:t>
            </a:r>
            <a:r>
              <a:rPr lang="en-GB" dirty="0"/>
              <a:t> </a:t>
            </a:r>
            <a:r>
              <a:rPr lang="en-GB" dirty="0" err="1"/>
              <a:t>Bonhoeffercollege</a:t>
            </a:r>
            <a:endParaRPr lang="en-GB" dirty="0"/>
          </a:p>
          <a:p>
            <a:pPr lvl="1"/>
            <a:r>
              <a:rPr lang="en-GB" dirty="0" err="1"/>
              <a:t>Afdelingsleider</a:t>
            </a:r>
            <a:r>
              <a:rPr lang="en-GB" dirty="0"/>
              <a:t> </a:t>
            </a:r>
            <a:r>
              <a:rPr lang="en-GB" dirty="0" err="1"/>
              <a:t>brugklas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Lid van het MT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PR &amp; </a:t>
            </a:r>
            <a:r>
              <a:rPr lang="en-GB" dirty="0" err="1"/>
              <a:t>communicatie</a:t>
            </a:r>
            <a:endParaRPr lang="en-GB" dirty="0"/>
          </a:p>
          <a:p>
            <a:endParaRPr lang="nl-NL" dirty="0"/>
          </a:p>
        </p:txBody>
      </p:sp>
      <p:pic>
        <p:nvPicPr>
          <p:cNvPr id="13" name="Afbeelding 12" descr="Afbeelding met persoon, buiten&#10;&#10;Automatisch gegenereerde beschrijving">
            <a:extLst>
              <a:ext uri="{FF2B5EF4-FFF2-40B4-BE49-F238E27FC236}">
                <a16:creationId xmlns:a16="http://schemas.microsoft.com/office/drawing/2014/main" id="{5D543115-5D64-D073-43EA-9CAC854B1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331" y="2208781"/>
            <a:ext cx="2003649" cy="30017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203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0ECB90-C270-ED42-B77C-BF1C5858F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Schoolorganisatie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7EB806-F3DF-1B43-B6C1-01213DDAF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391295"/>
            <a:ext cx="9814405" cy="40139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700" dirty="0"/>
              <a:t>6 </a:t>
            </a:r>
            <a:r>
              <a:rPr lang="en-GB" sz="1700" dirty="0" err="1"/>
              <a:t>afdelingen</a:t>
            </a:r>
            <a:endParaRPr lang="en-GB" sz="1700" dirty="0"/>
          </a:p>
          <a:p>
            <a:pPr marL="0" indent="0">
              <a:buNone/>
            </a:pPr>
            <a:r>
              <a:rPr lang="en-GB" sz="1700" dirty="0"/>
              <a:t>ca. 1</a:t>
            </a:r>
            <a:r>
              <a:rPr lang="nl-NL" sz="1700" dirty="0"/>
              <a:t>.5</a:t>
            </a:r>
            <a:r>
              <a:rPr lang="en-GB" sz="1700" dirty="0"/>
              <a:t>50 </a:t>
            </a:r>
            <a:r>
              <a:rPr lang="en-GB" sz="1700" dirty="0" err="1"/>
              <a:t>leerlingen</a:t>
            </a:r>
            <a:r>
              <a:rPr lang="en-GB" sz="1700" dirty="0"/>
              <a:t>, ca. 160 </a:t>
            </a:r>
            <a:r>
              <a:rPr lang="en-GB" sz="1700" dirty="0" err="1"/>
              <a:t>medewerkers</a:t>
            </a:r>
            <a:endParaRPr lang="en-GB" sz="1700" dirty="0"/>
          </a:p>
          <a:p>
            <a:endParaRPr lang="en-GB" sz="1200" dirty="0"/>
          </a:p>
          <a:p>
            <a:pPr marL="0" indent="0">
              <a:buNone/>
            </a:pPr>
            <a:r>
              <a:rPr lang="nl-NL" sz="1700" dirty="0"/>
              <a:t>237 brugklasleerlingen: </a:t>
            </a:r>
            <a:endParaRPr lang="en-GB" sz="1700" dirty="0"/>
          </a:p>
          <a:p>
            <a:pPr lvl="1"/>
            <a:r>
              <a:rPr lang="en-GB" sz="1700" dirty="0"/>
              <a:t>3 </a:t>
            </a:r>
            <a:r>
              <a:rPr lang="en-GB" sz="1700" dirty="0" err="1"/>
              <a:t>klassen</a:t>
            </a:r>
            <a:r>
              <a:rPr lang="en-GB" sz="1700" dirty="0"/>
              <a:t> </a:t>
            </a:r>
            <a:r>
              <a:rPr lang="en-GB" sz="1700" dirty="0" err="1"/>
              <a:t>mavo</a:t>
            </a:r>
            <a:r>
              <a:rPr lang="en-GB" sz="1700" dirty="0"/>
              <a:t>/</a:t>
            </a:r>
            <a:r>
              <a:rPr lang="en-GB" sz="1700" dirty="0" err="1"/>
              <a:t>havo</a:t>
            </a:r>
            <a:endParaRPr lang="en-GB" sz="1700" dirty="0"/>
          </a:p>
          <a:p>
            <a:pPr lvl="1"/>
            <a:r>
              <a:rPr lang="en-GB" sz="1700" dirty="0"/>
              <a:t>5 </a:t>
            </a:r>
            <a:r>
              <a:rPr lang="en-GB" sz="1700" dirty="0" err="1"/>
              <a:t>klassen</a:t>
            </a:r>
            <a:r>
              <a:rPr lang="en-GB" sz="1700" dirty="0"/>
              <a:t> </a:t>
            </a:r>
            <a:r>
              <a:rPr lang="en-GB" sz="1700" dirty="0" err="1"/>
              <a:t>havo</a:t>
            </a:r>
            <a:r>
              <a:rPr lang="en-GB" sz="1700" dirty="0"/>
              <a:t>/</a:t>
            </a:r>
            <a:r>
              <a:rPr lang="en-GB" sz="1700" dirty="0" err="1"/>
              <a:t>vwo</a:t>
            </a:r>
            <a:r>
              <a:rPr lang="en-GB" sz="1700" dirty="0"/>
              <a:t>/gym+</a:t>
            </a:r>
          </a:p>
          <a:p>
            <a:endParaRPr lang="en-GB" sz="1200" dirty="0"/>
          </a:p>
          <a:p>
            <a:pPr marL="0" indent="0">
              <a:buNone/>
            </a:pPr>
            <a:r>
              <a:rPr lang="en-GB" sz="1700" dirty="0"/>
              <a:t>MT: 6 </a:t>
            </a:r>
            <a:r>
              <a:rPr lang="en-GB" sz="1700" dirty="0" err="1"/>
              <a:t>afdelingsleiders</a:t>
            </a:r>
            <a:r>
              <a:rPr lang="en-GB" sz="1700" dirty="0"/>
              <a:t>, </a:t>
            </a:r>
            <a:r>
              <a:rPr lang="en-GB" sz="1700" dirty="0" err="1"/>
              <a:t>conrector</a:t>
            </a:r>
            <a:r>
              <a:rPr lang="en-GB" sz="1700" dirty="0"/>
              <a:t>, rector</a:t>
            </a:r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sz="1700" dirty="0" err="1"/>
              <a:t>Drie</a:t>
            </a:r>
            <a:r>
              <a:rPr lang="en-GB" sz="1700" dirty="0"/>
              <a:t> V’s</a:t>
            </a:r>
          </a:p>
          <a:p>
            <a:pPr lvl="1"/>
            <a:r>
              <a:rPr lang="en-GB" sz="1700" dirty="0" err="1"/>
              <a:t>Vertrouwen</a:t>
            </a:r>
            <a:r>
              <a:rPr lang="en-GB" sz="1700" dirty="0"/>
              <a:t> – </a:t>
            </a:r>
            <a:r>
              <a:rPr lang="en-GB" sz="1700" dirty="0" err="1"/>
              <a:t>Vrijheid</a:t>
            </a:r>
            <a:r>
              <a:rPr lang="en-GB" sz="1700" dirty="0"/>
              <a:t> - </a:t>
            </a:r>
            <a:r>
              <a:rPr lang="en-GB" sz="1700" dirty="0" err="1"/>
              <a:t>Verantwoordelijkheid</a:t>
            </a:r>
            <a:endParaRPr lang="en-GB" sz="1700" dirty="0"/>
          </a:p>
          <a:p>
            <a:pPr marL="0" indent="0">
              <a:buNone/>
            </a:pPr>
            <a:endParaRPr lang="en-GB" sz="17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19DEF76-B8BB-441F-963E-9AC1D2C72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1754" y="5964834"/>
            <a:ext cx="2859272" cy="79864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7301673-B226-2D06-C145-333F3A537D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9" t="26150" r="30434" b="27958"/>
          <a:stretch/>
        </p:blipFill>
        <p:spPr bwMode="auto">
          <a:xfrm>
            <a:off x="6450627" y="2587999"/>
            <a:ext cx="5570399" cy="29692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243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9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BEB889-BDB6-4AC4-B8FD-6DA0EF09F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Brugklasteam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0A6FCE-F885-407D-A6B8-DB6B26E2F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3341088"/>
            <a:ext cx="9673545" cy="193788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 sz="1800" dirty="0"/>
              <a:t>18 </a:t>
            </a:r>
            <a:r>
              <a:rPr lang="en-GB" sz="1800" dirty="0" err="1"/>
              <a:t>docenten</a:t>
            </a:r>
            <a:r>
              <a:rPr lang="en-GB" sz="1800" dirty="0"/>
              <a:t> (</a:t>
            </a:r>
            <a:r>
              <a:rPr lang="en-GB" sz="1800" dirty="0" err="1"/>
              <a:t>waarvan</a:t>
            </a:r>
            <a:r>
              <a:rPr lang="en-GB" sz="1800" dirty="0"/>
              <a:t> 14 coaches) </a:t>
            </a:r>
            <a:r>
              <a:rPr lang="en-GB" sz="1800" dirty="0" err="1"/>
              <a:t>en</a:t>
            </a:r>
            <a:r>
              <a:rPr lang="en-GB" sz="1800" dirty="0"/>
              <a:t> 1 </a:t>
            </a:r>
            <a:r>
              <a:rPr lang="en-GB" sz="1800" dirty="0" err="1"/>
              <a:t>onderwijsassistent</a:t>
            </a:r>
            <a:endParaRPr lang="en-GB" sz="1800" dirty="0"/>
          </a:p>
          <a:p>
            <a:pPr lvl="1">
              <a:lnSpc>
                <a:spcPct val="90000"/>
              </a:lnSpc>
            </a:pPr>
            <a:r>
              <a:rPr lang="en-GB" sz="1600" dirty="0" err="1"/>
              <a:t>Nieuwe</a:t>
            </a:r>
            <a:r>
              <a:rPr lang="en-GB" sz="1600" dirty="0"/>
              <a:t> </a:t>
            </a:r>
            <a:r>
              <a:rPr lang="en-GB" sz="1600" dirty="0" err="1"/>
              <a:t>opzet</a:t>
            </a:r>
            <a:r>
              <a:rPr lang="en-GB" sz="1600" dirty="0"/>
              <a:t> </a:t>
            </a:r>
            <a:r>
              <a:rPr lang="en-GB" sz="1600" dirty="0" err="1"/>
              <a:t>mentoraat</a:t>
            </a:r>
            <a:r>
              <a:rPr lang="en-GB" sz="1600" dirty="0"/>
              <a:t> </a:t>
            </a:r>
            <a:r>
              <a:rPr lang="en-GB" sz="1600" dirty="0">
                <a:sym typeface="Wingdings" panose="05000000000000000000" pitchFamily="2" charset="2"/>
              </a:rPr>
              <a:t> </a:t>
            </a:r>
            <a:r>
              <a:rPr lang="en-GB" sz="1600" dirty="0" err="1">
                <a:sym typeface="Wingdings" panose="05000000000000000000" pitchFamily="2" charset="2"/>
              </a:rPr>
              <a:t>groepsmentor</a:t>
            </a:r>
            <a:r>
              <a:rPr lang="en-GB" sz="1600" dirty="0">
                <a:sym typeface="Wingdings" panose="05000000000000000000" pitchFamily="2" charset="2"/>
              </a:rPr>
              <a:t> </a:t>
            </a:r>
            <a:r>
              <a:rPr lang="en-GB" sz="1600" dirty="0" err="1">
                <a:sym typeface="Wingdings" panose="05000000000000000000" pitchFamily="2" charset="2"/>
              </a:rPr>
              <a:t>en</a:t>
            </a:r>
            <a:r>
              <a:rPr lang="en-GB" sz="1600" dirty="0">
                <a:sym typeface="Wingdings" panose="05000000000000000000" pitchFamily="2" charset="2"/>
              </a:rPr>
              <a:t> coach(es)</a:t>
            </a:r>
            <a:endParaRPr lang="en-GB" sz="1600" dirty="0"/>
          </a:p>
          <a:p>
            <a:pPr>
              <a:lnSpc>
                <a:spcPct val="90000"/>
              </a:lnSpc>
            </a:pPr>
            <a:endParaRPr lang="nl-NL" sz="1800" dirty="0"/>
          </a:p>
          <a:p>
            <a:pPr>
              <a:lnSpc>
                <a:spcPct val="90000"/>
              </a:lnSpc>
            </a:pPr>
            <a:r>
              <a:rPr lang="en-GB" sz="1800" dirty="0" err="1"/>
              <a:t>Samen</a:t>
            </a:r>
            <a:r>
              <a:rPr lang="en-GB" sz="1800" dirty="0"/>
              <a:t> </a:t>
            </a:r>
            <a:r>
              <a:rPr lang="en-GB" sz="1800" dirty="0" err="1"/>
              <a:t>verantwoordelijk</a:t>
            </a:r>
            <a:r>
              <a:rPr lang="en-GB" sz="1800" dirty="0"/>
              <a:t> </a:t>
            </a:r>
            <a:r>
              <a:rPr lang="en-GB" sz="1800" dirty="0" err="1"/>
              <a:t>voor</a:t>
            </a:r>
            <a:r>
              <a:rPr lang="en-GB" sz="1800" dirty="0"/>
              <a:t> de </a:t>
            </a:r>
            <a:r>
              <a:rPr lang="en-GB" sz="1800" dirty="0" err="1"/>
              <a:t>dagelijkse</a:t>
            </a:r>
            <a:r>
              <a:rPr lang="en-GB" sz="1800" dirty="0"/>
              <a:t> gang van </a:t>
            </a:r>
            <a:r>
              <a:rPr lang="en-GB" sz="1800" dirty="0" err="1"/>
              <a:t>zaken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ontwikkeling</a:t>
            </a:r>
            <a:endParaRPr lang="en-GB" sz="1800" dirty="0"/>
          </a:p>
          <a:p>
            <a:pPr>
              <a:lnSpc>
                <a:spcPct val="90000"/>
              </a:lnSpc>
            </a:pPr>
            <a:endParaRPr lang="nl-NL" sz="1800" dirty="0"/>
          </a:p>
          <a:p>
            <a:pPr>
              <a:lnSpc>
                <a:spcPct val="90000"/>
              </a:lnSpc>
            </a:pPr>
            <a:r>
              <a:rPr lang="en-GB" sz="1700" dirty="0" err="1"/>
              <a:t>Ook</a:t>
            </a:r>
            <a:r>
              <a:rPr lang="en-GB" sz="1700" dirty="0"/>
              <a:t> </a:t>
            </a:r>
            <a:r>
              <a:rPr lang="en-GB" sz="1700" dirty="0" err="1"/>
              <a:t>docenten</a:t>
            </a:r>
            <a:r>
              <a:rPr lang="en-GB" sz="1700" dirty="0"/>
              <a:t> </a:t>
            </a:r>
            <a:r>
              <a:rPr lang="en-GB" sz="1700" dirty="0" err="1"/>
              <a:t>uit</a:t>
            </a:r>
            <a:r>
              <a:rPr lang="en-GB" sz="1700" dirty="0"/>
              <a:t> </a:t>
            </a:r>
            <a:r>
              <a:rPr lang="en-GB" sz="1700" dirty="0" err="1"/>
              <a:t>andere</a:t>
            </a:r>
            <a:r>
              <a:rPr lang="en-GB" sz="1700" dirty="0"/>
              <a:t> teams </a:t>
            </a:r>
            <a:r>
              <a:rPr lang="en-GB" sz="1700" dirty="0" err="1"/>
              <a:t>geven</a:t>
            </a:r>
            <a:r>
              <a:rPr lang="en-GB" sz="1700" dirty="0"/>
              <a:t> les </a:t>
            </a:r>
            <a:r>
              <a:rPr lang="en-GB" sz="1700" dirty="0" err="1"/>
              <a:t>aan</a:t>
            </a:r>
            <a:r>
              <a:rPr lang="en-GB" sz="1700" dirty="0"/>
              <a:t> de </a:t>
            </a:r>
            <a:r>
              <a:rPr lang="en-GB" sz="1700" dirty="0" err="1"/>
              <a:t>brugklas</a:t>
            </a:r>
            <a:endParaRPr lang="nl-NL" sz="17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3A8684-1751-482B-9B8E-D9D6E6D74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719" y="5948061"/>
            <a:ext cx="2859272" cy="798645"/>
          </a:xfrm>
          <a:prstGeom prst="rect">
            <a:avLst/>
          </a:prstGeom>
        </p:spPr>
      </p:pic>
      <p:pic>
        <p:nvPicPr>
          <p:cNvPr id="1026" name="Picture 2" descr="Openingsviering staat in het thema van samen | Stanislascollege">
            <a:extLst>
              <a:ext uri="{FF2B5EF4-FFF2-40B4-BE49-F238E27FC236}">
                <a16:creationId xmlns:a16="http://schemas.microsoft.com/office/drawing/2014/main" id="{A7E86BD4-9BAB-93E5-8870-C424C4335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1" r="5581"/>
          <a:stretch/>
        </p:blipFill>
        <p:spPr bwMode="auto">
          <a:xfrm>
            <a:off x="9332728" y="2224220"/>
            <a:ext cx="2690263" cy="201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201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7DBA88-4A58-6642-BDAA-6332DAD14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4109" y="656422"/>
            <a:ext cx="4560661" cy="1309058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Bonhoeffer </a:t>
            </a:r>
            <a:r>
              <a:rPr lang="en-GB" b="1" dirty="0" err="1"/>
              <a:t>brugklas</a:t>
            </a:r>
            <a:r>
              <a:rPr lang="en-GB" b="1" dirty="0"/>
              <a:t> HIGH 5</a:t>
            </a:r>
            <a:br>
              <a:rPr lang="nl-NL" dirty="0">
                <a:solidFill>
                  <a:srgbClr val="FFFFFF"/>
                </a:solidFill>
              </a:rPr>
            </a:br>
            <a:br>
              <a:rPr lang="nl-NL" dirty="0">
                <a:solidFill>
                  <a:srgbClr val="FFFFFF"/>
                </a:solidFill>
              </a:rPr>
            </a:b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D7B0DD-6C66-F544-A19A-926DDA907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2185695"/>
            <a:ext cx="6334748" cy="3869871"/>
          </a:xfrm>
        </p:spPr>
        <p:txBody>
          <a:bodyPr>
            <a:noAutofit/>
          </a:bodyPr>
          <a:lstStyle/>
          <a:p>
            <a:pPr marL="457200" indent="-457200">
              <a:lnSpc>
                <a:spcPct val="90000"/>
              </a:lnSpc>
              <a:spcBef>
                <a:spcPts val="4200"/>
              </a:spcBef>
              <a:buFont typeface="+mj-lt"/>
              <a:buAutoNum type="arabicParenR"/>
            </a:pPr>
            <a:r>
              <a:rPr lang="nl-NL" dirty="0">
                <a:ea typeface="+mj-lt"/>
                <a:cs typeface="+mj-lt"/>
              </a:rPr>
              <a:t>ik doe mijn best </a:t>
            </a:r>
            <a:endParaRPr lang="en-US" dirty="0">
              <a:ea typeface="+mj-lt"/>
              <a:cs typeface="+mj-lt"/>
            </a:endParaRPr>
          </a:p>
          <a:p>
            <a:pPr marL="457200" indent="-457200">
              <a:lnSpc>
                <a:spcPct val="90000"/>
              </a:lnSpc>
              <a:spcBef>
                <a:spcPts val="4200"/>
              </a:spcBef>
              <a:buAutoNum type="arabicParenR"/>
            </a:pPr>
            <a:r>
              <a:rPr lang="nl-NL" dirty="0">
                <a:ea typeface="+mj-lt"/>
                <a:cs typeface="+mj-lt"/>
              </a:rPr>
              <a:t>ik respecteer de ander</a:t>
            </a:r>
            <a:endParaRPr lang="en-US" dirty="0">
              <a:ea typeface="+mj-lt"/>
              <a:cs typeface="+mj-lt"/>
            </a:endParaRPr>
          </a:p>
          <a:p>
            <a:pPr marL="457200" indent="-457200">
              <a:lnSpc>
                <a:spcPct val="90000"/>
              </a:lnSpc>
              <a:spcBef>
                <a:spcPts val="4200"/>
              </a:spcBef>
              <a:buAutoNum type="arabicParenR"/>
            </a:pPr>
            <a:r>
              <a:rPr lang="nl-NL" dirty="0">
                <a:ea typeface="+mj-lt"/>
                <a:cs typeface="+mj-lt"/>
              </a:rPr>
              <a:t>ik respecteer de afspraken die we maken</a:t>
            </a:r>
            <a:endParaRPr lang="en-US" dirty="0">
              <a:ea typeface="+mj-lt"/>
              <a:cs typeface="+mj-lt"/>
            </a:endParaRPr>
          </a:p>
          <a:p>
            <a:pPr marL="457200" indent="-457200">
              <a:lnSpc>
                <a:spcPct val="90000"/>
              </a:lnSpc>
              <a:spcBef>
                <a:spcPts val="4200"/>
              </a:spcBef>
              <a:buAutoNum type="arabicParenR"/>
            </a:pPr>
            <a:r>
              <a:rPr lang="nl-NL" dirty="0">
                <a:ea typeface="+mj-lt"/>
                <a:cs typeface="+mj-lt"/>
              </a:rPr>
              <a:t>ik respecteer de omgeving waar we samen zijn</a:t>
            </a:r>
            <a:endParaRPr lang="en-US" dirty="0">
              <a:ea typeface="+mj-lt"/>
              <a:cs typeface="+mj-lt"/>
            </a:endParaRPr>
          </a:p>
          <a:p>
            <a:pPr marL="457200" indent="-457200">
              <a:lnSpc>
                <a:spcPct val="90000"/>
              </a:lnSpc>
              <a:spcBef>
                <a:spcPts val="4200"/>
              </a:spcBef>
              <a:buAutoNum type="arabicParenR"/>
            </a:pPr>
            <a:r>
              <a:rPr lang="nl-NL" dirty="0">
                <a:ea typeface="+mj-lt"/>
                <a:cs typeface="+mj-lt"/>
              </a:rPr>
              <a:t>ik respecteer mezelf</a:t>
            </a:r>
            <a:endParaRPr lang="en-GB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CBE4C0D-6B36-4D01-B582-641DEEDBE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86" y="5898840"/>
            <a:ext cx="2859272" cy="798645"/>
          </a:xfrm>
          <a:prstGeom prst="rect">
            <a:avLst/>
          </a:prstGeom>
        </p:spPr>
      </p:pic>
      <p:pic>
        <p:nvPicPr>
          <p:cNvPr id="5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BAEB146-FBD0-D836-8D0D-2A742123C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336" y="959176"/>
            <a:ext cx="4202104" cy="4374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8617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9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BEB889-BDB6-4AC4-B8FD-6DA0EF09F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Wat </a:t>
            </a:r>
            <a:r>
              <a:rPr lang="en-GB" dirty="0" err="1">
                <a:solidFill>
                  <a:srgbClr val="FFFFFF"/>
                </a:solidFill>
              </a:rPr>
              <a:t>willen</a:t>
            </a:r>
            <a:r>
              <a:rPr lang="en-GB" dirty="0">
                <a:solidFill>
                  <a:srgbClr val="FFFFFF"/>
                </a:solidFill>
              </a:rPr>
              <a:t> we </a:t>
            </a:r>
            <a:r>
              <a:rPr lang="en-GB" dirty="0" err="1">
                <a:solidFill>
                  <a:srgbClr val="FFFFFF"/>
                </a:solidFill>
              </a:rPr>
              <a:t>bereiken</a:t>
            </a:r>
            <a:r>
              <a:rPr lang="en-GB" dirty="0">
                <a:solidFill>
                  <a:srgbClr val="FFFFFF"/>
                </a:solidFill>
              </a:rPr>
              <a:t>?</a:t>
            </a: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0A6FCE-F885-407D-A6B8-DB6B26E2F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685649"/>
            <a:ext cx="8946541" cy="32487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700" dirty="0" err="1"/>
              <a:t>Dat</a:t>
            </a:r>
            <a:r>
              <a:rPr lang="en-GB" sz="1700" dirty="0"/>
              <a:t> </a:t>
            </a:r>
            <a:r>
              <a:rPr lang="en-GB" sz="1700" dirty="0" err="1"/>
              <a:t>uw</a:t>
            </a:r>
            <a:r>
              <a:rPr lang="en-GB" sz="1700" dirty="0"/>
              <a:t> zoon/</a:t>
            </a:r>
            <a:r>
              <a:rPr lang="en-GB" sz="1700" dirty="0" err="1"/>
              <a:t>dochter</a:t>
            </a:r>
            <a:r>
              <a:rPr lang="en-GB" sz="1700" dirty="0"/>
              <a:t>:</a:t>
            </a:r>
          </a:p>
          <a:p>
            <a:r>
              <a:rPr lang="en-GB" sz="1700" dirty="0" err="1"/>
              <a:t>Een</a:t>
            </a:r>
            <a:r>
              <a:rPr lang="en-GB" sz="1700" dirty="0"/>
              <a:t> </a:t>
            </a:r>
            <a:r>
              <a:rPr lang="en-GB" sz="1700" dirty="0" err="1"/>
              <a:t>gelukkig</a:t>
            </a:r>
            <a:r>
              <a:rPr lang="en-GB" sz="1700" dirty="0"/>
              <a:t> kind is </a:t>
            </a:r>
            <a:r>
              <a:rPr lang="en-GB" sz="1700" dirty="0" err="1"/>
              <a:t>dat</a:t>
            </a:r>
            <a:r>
              <a:rPr lang="en-GB" sz="1700" dirty="0"/>
              <a:t> </a:t>
            </a:r>
            <a:r>
              <a:rPr lang="en-GB" sz="1700" dirty="0" err="1"/>
              <a:t>zich</a:t>
            </a:r>
            <a:r>
              <a:rPr lang="en-GB" sz="1700" dirty="0"/>
              <a:t> </a:t>
            </a:r>
            <a:r>
              <a:rPr lang="en-GB" sz="1700" dirty="0" err="1"/>
              <a:t>goed</a:t>
            </a:r>
            <a:r>
              <a:rPr lang="en-GB" sz="1700" dirty="0"/>
              <a:t> </a:t>
            </a:r>
            <a:r>
              <a:rPr lang="en-GB" sz="1700" dirty="0" err="1"/>
              <a:t>ontwikkelt</a:t>
            </a:r>
            <a:endParaRPr lang="en-GB" sz="1700" dirty="0"/>
          </a:p>
          <a:p>
            <a:pPr marL="0" indent="0">
              <a:buNone/>
            </a:pPr>
            <a:endParaRPr lang="en-GB" sz="1700" dirty="0"/>
          </a:p>
          <a:p>
            <a:r>
              <a:rPr lang="en-GB" sz="1700" dirty="0" err="1"/>
              <a:t>Uiteindelijk</a:t>
            </a:r>
            <a:r>
              <a:rPr lang="en-GB" sz="1700" dirty="0"/>
              <a:t> met </a:t>
            </a:r>
            <a:r>
              <a:rPr lang="en-GB" sz="1700" dirty="0" err="1"/>
              <a:t>een</a:t>
            </a:r>
            <a:r>
              <a:rPr lang="en-GB" sz="1700" dirty="0"/>
              <a:t> </a:t>
            </a:r>
            <a:r>
              <a:rPr lang="en-GB" sz="1700" dirty="0" err="1"/>
              <a:t>mooi</a:t>
            </a:r>
            <a:r>
              <a:rPr lang="en-GB" sz="1700" dirty="0"/>
              <a:t> diploma van school </a:t>
            </a:r>
            <a:r>
              <a:rPr lang="en-GB" sz="1700" dirty="0" err="1"/>
              <a:t>gaat</a:t>
            </a:r>
            <a:r>
              <a:rPr lang="en-GB" sz="1700" dirty="0"/>
              <a:t> </a:t>
            </a:r>
          </a:p>
          <a:p>
            <a:endParaRPr lang="en-GB" sz="1700" dirty="0"/>
          </a:p>
          <a:p>
            <a:r>
              <a:rPr lang="en-GB" sz="1700" dirty="0" err="1"/>
              <a:t>Zich</a:t>
            </a:r>
            <a:r>
              <a:rPr lang="en-GB" sz="1700" dirty="0"/>
              <a:t> zo </a:t>
            </a:r>
            <a:r>
              <a:rPr lang="en-GB" sz="1700" dirty="0" err="1"/>
              <a:t>snel</a:t>
            </a:r>
            <a:r>
              <a:rPr lang="en-GB" sz="1700" dirty="0"/>
              <a:t> </a:t>
            </a:r>
            <a:r>
              <a:rPr lang="en-GB" sz="1700" dirty="0" err="1"/>
              <a:t>mogelijk</a:t>
            </a:r>
            <a:r>
              <a:rPr lang="en-GB" sz="1700" dirty="0"/>
              <a:t> </a:t>
            </a:r>
            <a:r>
              <a:rPr lang="en-GB" sz="1700" dirty="0" err="1"/>
              <a:t>thuis</a:t>
            </a:r>
            <a:r>
              <a:rPr lang="en-GB" sz="1700" dirty="0"/>
              <a:t> </a:t>
            </a:r>
            <a:r>
              <a:rPr lang="en-GB" sz="1700" dirty="0" err="1"/>
              <a:t>voelt</a:t>
            </a:r>
            <a:r>
              <a:rPr lang="en-GB" sz="1700" dirty="0"/>
              <a:t>, </a:t>
            </a:r>
            <a:r>
              <a:rPr lang="en-GB" sz="1700" dirty="0" err="1"/>
              <a:t>veilig</a:t>
            </a:r>
            <a:r>
              <a:rPr lang="en-GB" sz="1700" dirty="0"/>
              <a:t> </a:t>
            </a:r>
            <a:r>
              <a:rPr lang="en-GB" sz="1700" dirty="0" err="1"/>
              <a:t>voelt</a:t>
            </a:r>
            <a:r>
              <a:rPr lang="en-GB" sz="1700" dirty="0"/>
              <a:t>, </a:t>
            </a:r>
            <a:r>
              <a:rPr lang="en-GB" sz="1700" dirty="0" err="1"/>
              <a:t>gezien</a:t>
            </a:r>
            <a:r>
              <a:rPr lang="en-GB" sz="1700" dirty="0"/>
              <a:t> </a:t>
            </a:r>
            <a:r>
              <a:rPr lang="en-GB" sz="1700" dirty="0" err="1"/>
              <a:t>en</a:t>
            </a:r>
            <a:r>
              <a:rPr lang="en-GB" sz="1700" dirty="0"/>
              <a:t> </a:t>
            </a:r>
            <a:r>
              <a:rPr lang="en-GB" sz="1700" dirty="0" err="1"/>
              <a:t>gehoord</a:t>
            </a:r>
            <a:r>
              <a:rPr lang="en-GB" sz="1700" dirty="0"/>
              <a:t> </a:t>
            </a:r>
            <a:r>
              <a:rPr lang="en-GB" sz="1700" dirty="0" err="1"/>
              <a:t>wordt</a:t>
            </a:r>
            <a:endParaRPr lang="en-GB" sz="1700" dirty="0"/>
          </a:p>
          <a:p>
            <a:endParaRPr lang="en-GB" sz="1700" dirty="0"/>
          </a:p>
          <a:p>
            <a:r>
              <a:rPr lang="en-GB" sz="1700" dirty="0" err="1"/>
              <a:t>Inzicht</a:t>
            </a:r>
            <a:r>
              <a:rPr lang="en-GB" sz="1700" dirty="0"/>
              <a:t> </a:t>
            </a:r>
            <a:r>
              <a:rPr lang="en-GB" sz="1700" dirty="0" err="1"/>
              <a:t>krijgt</a:t>
            </a:r>
            <a:r>
              <a:rPr lang="en-GB" sz="1700" dirty="0"/>
              <a:t> in eigen </a:t>
            </a:r>
            <a:r>
              <a:rPr lang="en-GB" sz="1700" dirty="0" err="1"/>
              <a:t>kwaliteiten</a:t>
            </a:r>
            <a:r>
              <a:rPr lang="en-GB" sz="1700" dirty="0"/>
              <a:t>, </a:t>
            </a:r>
            <a:r>
              <a:rPr lang="en-GB" sz="1700" dirty="0" err="1"/>
              <a:t>talenten</a:t>
            </a:r>
            <a:r>
              <a:rPr lang="en-GB" sz="1700" dirty="0"/>
              <a:t> </a:t>
            </a:r>
            <a:r>
              <a:rPr lang="en-GB" sz="1700" dirty="0" err="1"/>
              <a:t>en</a:t>
            </a:r>
            <a:r>
              <a:rPr lang="en-GB" sz="1700" dirty="0"/>
              <a:t> </a:t>
            </a:r>
            <a:r>
              <a:rPr lang="en-GB" sz="1700" dirty="0" err="1"/>
              <a:t>ambities</a:t>
            </a:r>
            <a:r>
              <a:rPr lang="en-GB" sz="1700" dirty="0"/>
              <a:t> </a:t>
            </a:r>
            <a:r>
              <a:rPr lang="en-GB" sz="1700" dirty="0" err="1"/>
              <a:t>voor</a:t>
            </a:r>
            <a:r>
              <a:rPr lang="en-GB" sz="1700" dirty="0"/>
              <a:t> </a:t>
            </a:r>
            <a:r>
              <a:rPr lang="en-GB" sz="1700" dirty="0" err="1"/>
              <a:t>vervolgopleiding</a:t>
            </a:r>
            <a:r>
              <a:rPr lang="en-GB" sz="1700" dirty="0"/>
              <a:t> </a:t>
            </a:r>
            <a:r>
              <a:rPr lang="en-GB" sz="1700" dirty="0" err="1"/>
              <a:t>en</a:t>
            </a:r>
            <a:r>
              <a:rPr lang="en-GB" sz="1700" dirty="0"/>
              <a:t> </a:t>
            </a:r>
            <a:r>
              <a:rPr lang="en-GB" sz="1700" dirty="0" err="1"/>
              <a:t>beroep</a:t>
            </a:r>
            <a:endParaRPr lang="en-GB" sz="1700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3A8684-1751-482B-9B8E-D9D6E6D74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719" y="5948061"/>
            <a:ext cx="2859272" cy="798645"/>
          </a:xfrm>
          <a:prstGeom prst="rect">
            <a:avLst/>
          </a:prstGeom>
        </p:spPr>
      </p:pic>
      <p:pic>
        <p:nvPicPr>
          <p:cNvPr id="2050" name="Picture 2" descr="Geluksdriehoek | Gezond Leven">
            <a:extLst>
              <a:ext uri="{FF2B5EF4-FFF2-40B4-BE49-F238E27FC236}">
                <a16:creationId xmlns:a16="http://schemas.microsoft.com/office/drawing/2014/main" id="{99820661-8FD5-00D2-F569-18FB1DBA35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4" t="12994" r="25102" b="17112"/>
          <a:stretch/>
        </p:blipFill>
        <p:spPr bwMode="auto">
          <a:xfrm>
            <a:off x="9647987" y="3118563"/>
            <a:ext cx="2265450" cy="1770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05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7DBA88-4A58-6642-BDAA-6332DAD14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9" y="3029677"/>
            <a:ext cx="4560661" cy="798646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>
                <a:solidFill>
                  <a:srgbClr val="FFFFFF"/>
                </a:solidFill>
              </a:rPr>
              <a:t>Hoe bereiken we dat?</a:t>
            </a:r>
            <a:br>
              <a:rPr lang="nl-NL" dirty="0">
                <a:solidFill>
                  <a:srgbClr val="FFFFFF"/>
                </a:solidFill>
              </a:rPr>
            </a:br>
            <a:br>
              <a:rPr lang="nl-NL" dirty="0">
                <a:solidFill>
                  <a:srgbClr val="FFFFFF"/>
                </a:solidFill>
              </a:rPr>
            </a:b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D7B0DD-6C66-F544-A19A-926DDA907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3516" y="1854822"/>
            <a:ext cx="6334748" cy="370964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/>
              <a:t> LEERLING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	</a:t>
            </a:r>
          </a:p>
          <a:p>
            <a:pPr marL="0" indent="0">
              <a:buNone/>
            </a:pPr>
            <a:r>
              <a:rPr lang="en-GB" dirty="0"/>
              <a:t>		OUDERS					 SCHOOL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Contact </a:t>
            </a:r>
            <a:r>
              <a:rPr lang="en-GB" dirty="0" err="1"/>
              <a:t>houden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samenwerken</a:t>
            </a:r>
            <a:r>
              <a:rPr lang="en-GB" dirty="0"/>
              <a:t> in het         </a:t>
            </a:r>
            <a:r>
              <a:rPr lang="en-GB" dirty="0" err="1"/>
              <a:t>belang</a:t>
            </a:r>
            <a:r>
              <a:rPr lang="en-GB" dirty="0"/>
              <a:t> van de </a:t>
            </a:r>
            <a:r>
              <a:rPr lang="en-GB" dirty="0" err="1"/>
              <a:t>leerling</a:t>
            </a:r>
            <a:r>
              <a:rPr lang="en-GB" dirty="0"/>
              <a:t>.</a:t>
            </a:r>
            <a:endParaRPr lang="nl-NL" sz="1200" dirty="0"/>
          </a:p>
          <a:p>
            <a:pPr marL="0" indent="0">
              <a:buNone/>
            </a:pPr>
            <a:endParaRPr lang="nl-NL" sz="12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CBE4C0D-6B36-4D01-B582-641DEEDBE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86" y="5898840"/>
            <a:ext cx="2859272" cy="798645"/>
          </a:xfrm>
          <a:prstGeom prst="rect">
            <a:avLst/>
          </a:prstGeom>
        </p:spPr>
      </p:pic>
      <p:sp>
        <p:nvSpPr>
          <p:cNvPr id="5" name="Gelijkbenige driehoek 4">
            <a:extLst>
              <a:ext uri="{FF2B5EF4-FFF2-40B4-BE49-F238E27FC236}">
                <a16:creationId xmlns:a16="http://schemas.microsoft.com/office/drawing/2014/main" id="{B4A92370-6E84-1ED2-B461-2E8F16DD8B1C}"/>
              </a:ext>
            </a:extLst>
          </p:cNvPr>
          <p:cNvSpPr/>
          <p:nvPr/>
        </p:nvSpPr>
        <p:spPr>
          <a:xfrm>
            <a:off x="7548635" y="2415056"/>
            <a:ext cx="1824509" cy="1554517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528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9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BEB889-BDB6-4AC4-B8FD-6DA0EF09F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Als het niet goed gaat?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0A6FCE-F885-407D-A6B8-DB6B26E2F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587998"/>
            <a:ext cx="8946541" cy="3817283"/>
          </a:xfrm>
        </p:spPr>
        <p:txBody>
          <a:bodyPr>
            <a:normAutofit/>
          </a:bodyPr>
          <a:lstStyle/>
          <a:p>
            <a:r>
              <a:rPr lang="en-GB" dirty="0"/>
              <a:t>Twee </a:t>
            </a:r>
            <a:r>
              <a:rPr lang="en-GB" dirty="0" err="1"/>
              <a:t>indicatoren</a:t>
            </a:r>
            <a:r>
              <a:rPr lang="en-GB" dirty="0"/>
              <a:t>: </a:t>
            </a:r>
            <a:r>
              <a:rPr lang="en-GB" dirty="0" err="1"/>
              <a:t>gedrag</a:t>
            </a:r>
            <a:r>
              <a:rPr lang="en-GB" dirty="0"/>
              <a:t> &amp; </a:t>
            </a:r>
            <a:r>
              <a:rPr lang="en-GB" dirty="0" err="1"/>
              <a:t>prestaties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Coach – </a:t>
            </a:r>
            <a:r>
              <a:rPr lang="en-GB" dirty="0" err="1"/>
              <a:t>afdelingsleider</a:t>
            </a:r>
            <a:r>
              <a:rPr lang="en-GB" dirty="0"/>
              <a:t> – </a:t>
            </a:r>
            <a:r>
              <a:rPr lang="en-GB" dirty="0" err="1"/>
              <a:t>ondersteuningsteam</a:t>
            </a:r>
            <a:r>
              <a:rPr lang="en-GB" dirty="0"/>
              <a:t> – </a:t>
            </a:r>
            <a:r>
              <a:rPr lang="en-GB" dirty="0" err="1"/>
              <a:t>eventueel</a:t>
            </a:r>
            <a:r>
              <a:rPr lang="en-GB" dirty="0"/>
              <a:t> extern</a:t>
            </a:r>
          </a:p>
          <a:p>
            <a:endParaRPr lang="en-GB" dirty="0"/>
          </a:p>
          <a:p>
            <a:r>
              <a:rPr lang="en-GB" dirty="0" err="1"/>
              <a:t>Altijd</a:t>
            </a:r>
            <a:r>
              <a:rPr lang="en-GB" dirty="0"/>
              <a:t> in </a:t>
            </a:r>
            <a:r>
              <a:rPr lang="en-GB" dirty="0" err="1"/>
              <a:t>overleg</a:t>
            </a:r>
            <a:r>
              <a:rPr lang="en-GB" dirty="0"/>
              <a:t> met </a:t>
            </a:r>
            <a:r>
              <a:rPr lang="en-GB" dirty="0" err="1"/>
              <a:t>ouder</a:t>
            </a:r>
            <a:r>
              <a:rPr lang="en-GB" dirty="0"/>
              <a:t>(s)/</a:t>
            </a:r>
            <a:r>
              <a:rPr lang="en-GB" dirty="0" err="1"/>
              <a:t>verzorger</a:t>
            </a:r>
            <a:r>
              <a:rPr lang="en-GB" dirty="0"/>
              <a:t>(s)</a:t>
            </a:r>
          </a:p>
          <a:p>
            <a:endParaRPr lang="en-GB" dirty="0"/>
          </a:p>
          <a:p>
            <a:r>
              <a:rPr lang="en-GB" dirty="0" err="1"/>
              <a:t>Wij</a:t>
            </a:r>
            <a:r>
              <a:rPr lang="en-GB" dirty="0"/>
              <a:t> </a:t>
            </a:r>
            <a:r>
              <a:rPr lang="en-GB" dirty="0" err="1"/>
              <a:t>zijn</a:t>
            </a:r>
            <a:r>
              <a:rPr lang="en-GB" dirty="0"/>
              <a:t> </a:t>
            </a:r>
            <a:r>
              <a:rPr lang="en-GB" dirty="0" err="1"/>
              <a:t>een</a:t>
            </a:r>
            <a:r>
              <a:rPr lang="en-GB" dirty="0"/>
              <a:t> ‘</a:t>
            </a:r>
            <a:r>
              <a:rPr lang="en-GB" dirty="0" err="1"/>
              <a:t>gewone</a:t>
            </a:r>
            <a:r>
              <a:rPr lang="en-GB" dirty="0"/>
              <a:t> school’ – </a:t>
            </a:r>
            <a:r>
              <a:rPr lang="en-GB" dirty="0" err="1"/>
              <a:t>d.w.z</a:t>
            </a:r>
            <a:r>
              <a:rPr lang="en-GB" dirty="0"/>
              <a:t>. er </a:t>
            </a:r>
            <a:r>
              <a:rPr lang="en-GB" dirty="0" err="1"/>
              <a:t>zijn</a:t>
            </a:r>
            <a:r>
              <a:rPr lang="en-GB" dirty="0"/>
              <a:t> </a:t>
            </a:r>
            <a:r>
              <a:rPr lang="en-GB" dirty="0" err="1"/>
              <a:t>grenzen</a:t>
            </a:r>
            <a:r>
              <a:rPr lang="en-GB" dirty="0"/>
              <a:t> </a:t>
            </a:r>
            <a:r>
              <a:rPr lang="en-GB" dirty="0" err="1"/>
              <a:t>aan</a:t>
            </a:r>
            <a:r>
              <a:rPr lang="en-GB" dirty="0"/>
              <a:t> de </a:t>
            </a:r>
            <a:r>
              <a:rPr lang="en-GB" dirty="0" err="1"/>
              <a:t>maakbaarheid</a:t>
            </a:r>
            <a:r>
              <a:rPr lang="en-GB" dirty="0"/>
              <a:t> van het </a:t>
            </a:r>
            <a:r>
              <a:rPr lang="en-GB" dirty="0" err="1"/>
              <a:t>schoolsucces</a:t>
            </a:r>
            <a:r>
              <a:rPr lang="en-GB" dirty="0"/>
              <a:t> van </a:t>
            </a:r>
            <a:r>
              <a:rPr lang="en-GB" dirty="0" err="1"/>
              <a:t>uw</a:t>
            </a:r>
            <a:r>
              <a:rPr lang="en-GB" dirty="0"/>
              <a:t> kind!</a:t>
            </a:r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3A8684-1751-482B-9B8E-D9D6E6D74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719" y="5948061"/>
            <a:ext cx="2859272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19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7DBA88-4A58-6642-BDAA-6332DAD14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" y="630328"/>
            <a:ext cx="4560661" cy="1238416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>
                <a:solidFill>
                  <a:srgbClr val="FFFFFF"/>
                </a:solidFill>
              </a:rPr>
              <a:t>Belangrijke momenten</a:t>
            </a:r>
            <a:br>
              <a:rPr lang="nl-NL" dirty="0">
                <a:solidFill>
                  <a:srgbClr val="FFFFFF"/>
                </a:solidFill>
              </a:rPr>
            </a:br>
            <a:br>
              <a:rPr lang="nl-NL" dirty="0">
                <a:solidFill>
                  <a:srgbClr val="FFFFFF"/>
                </a:solidFill>
              </a:rPr>
            </a:b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D7B0DD-6C66-F544-A19A-926DDA907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9241" y="1464054"/>
            <a:ext cx="6664430" cy="50728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 err="1"/>
              <a:t>Oudercarrousel</a:t>
            </a:r>
            <a:r>
              <a:rPr lang="en-GB" dirty="0"/>
              <a:t> → </a:t>
            </a:r>
            <a:r>
              <a:rPr lang="en-GB" dirty="0" err="1"/>
              <a:t>maandag</a:t>
            </a:r>
            <a:r>
              <a:rPr lang="en-GB" dirty="0"/>
              <a:t> 10 </a:t>
            </a:r>
            <a:r>
              <a:rPr lang="en-GB" dirty="0" err="1"/>
              <a:t>oktober</a:t>
            </a:r>
            <a:endParaRPr lang="en-GB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 err="1"/>
              <a:t>Driehoeksgesprek</a:t>
            </a:r>
            <a:r>
              <a:rPr lang="nl-NL" b="1" dirty="0"/>
              <a:t> rapport 1 </a:t>
            </a:r>
            <a:r>
              <a:rPr lang="en-GB" dirty="0"/>
              <a:t>→</a:t>
            </a:r>
            <a:r>
              <a:rPr lang="nl-NL" dirty="0"/>
              <a:t> 12 en 20 december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Voorlichting determinatie </a:t>
            </a:r>
            <a:r>
              <a:rPr lang="en-GB" dirty="0"/>
              <a:t>→</a:t>
            </a:r>
            <a:r>
              <a:rPr lang="nl-NL" dirty="0"/>
              <a:t> 13 maart (ONLINE)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 err="1"/>
              <a:t>Driehoeksgesprek</a:t>
            </a:r>
            <a:r>
              <a:rPr lang="nl-NL" b="1" dirty="0"/>
              <a:t> rapport 2</a:t>
            </a:r>
            <a:r>
              <a:rPr lang="nl-NL" dirty="0"/>
              <a:t> </a:t>
            </a:r>
            <a:r>
              <a:rPr lang="en-GB" dirty="0"/>
              <a:t>→</a:t>
            </a:r>
            <a:r>
              <a:rPr lang="nl-NL" dirty="0"/>
              <a:t> 20 en 28 maart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Rapport 3 </a:t>
            </a:r>
            <a:r>
              <a:rPr lang="nl-NL" dirty="0"/>
              <a:t>- april </a:t>
            </a:r>
            <a:r>
              <a:rPr lang="en-GB" dirty="0"/>
              <a:t>→</a:t>
            </a:r>
            <a:r>
              <a:rPr lang="nl-NL" dirty="0"/>
              <a:t> voorlopig advies klas 2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Rapport 4</a:t>
            </a:r>
            <a:r>
              <a:rPr lang="en-GB" dirty="0"/>
              <a:t> - </a:t>
            </a:r>
            <a:r>
              <a:rPr lang="en-GB" dirty="0" err="1"/>
              <a:t>eindrapport</a:t>
            </a:r>
            <a:r>
              <a:rPr lang="en-GB" dirty="0"/>
              <a:t> → </a:t>
            </a:r>
            <a:r>
              <a:rPr lang="en-GB" dirty="0" err="1"/>
              <a:t>definitief</a:t>
            </a:r>
            <a:r>
              <a:rPr lang="en-GB" dirty="0"/>
              <a:t> </a:t>
            </a:r>
            <a:r>
              <a:rPr lang="en-GB" dirty="0" err="1"/>
              <a:t>niveau</a:t>
            </a:r>
            <a:r>
              <a:rPr lang="en-GB" dirty="0"/>
              <a:t> </a:t>
            </a:r>
            <a:r>
              <a:rPr lang="en-GB" dirty="0" err="1"/>
              <a:t>klas</a:t>
            </a:r>
            <a:r>
              <a:rPr lang="en-GB" dirty="0"/>
              <a:t> 2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CBE4C0D-6B36-4D01-B582-641DEEDBE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86" y="5898840"/>
            <a:ext cx="2859272" cy="798645"/>
          </a:xfrm>
          <a:prstGeom prst="rect">
            <a:avLst/>
          </a:prstGeom>
        </p:spPr>
      </p:pic>
      <p:pic>
        <p:nvPicPr>
          <p:cNvPr id="1026" name="Picture 2" descr="Agenda Illustraties en vectorbeelden - iStock">
            <a:extLst>
              <a:ext uri="{FF2B5EF4-FFF2-40B4-BE49-F238E27FC236}">
                <a16:creationId xmlns:a16="http://schemas.microsoft.com/office/drawing/2014/main" id="{1234FB60-789E-46D1-BF2A-EA3F2516A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038" y="2299953"/>
            <a:ext cx="2492538" cy="2985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250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7DBA88-4A58-6642-BDAA-6332DAD14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9" y="3029677"/>
            <a:ext cx="4560661" cy="798646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>
                <a:solidFill>
                  <a:srgbClr val="FFFFFF"/>
                </a:solidFill>
              </a:rPr>
              <a:t>CBO-screening</a:t>
            </a:r>
            <a:br>
              <a:rPr lang="nl-NL" dirty="0">
                <a:solidFill>
                  <a:srgbClr val="FFFFFF"/>
                </a:solidFill>
              </a:rPr>
            </a:br>
            <a:br>
              <a:rPr lang="nl-NL" dirty="0">
                <a:solidFill>
                  <a:srgbClr val="FFFFFF"/>
                </a:solidFill>
              </a:rPr>
            </a:b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D7B0DD-6C66-F544-A19A-926DDA907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096" y="1425931"/>
            <a:ext cx="6630087" cy="4804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dirty="0"/>
              <a:t>In activiteitenweek </a:t>
            </a:r>
            <a:r>
              <a:rPr lang="nl-NL" dirty="0">
                <a:sym typeface="Wingdings" panose="05000000000000000000" pitchFamily="2" charset="2"/>
              </a:rPr>
              <a:t> 7 t/m 11 november 2022</a:t>
            </a:r>
            <a:endParaRPr lang="nl-NL" dirty="0"/>
          </a:p>
          <a:p>
            <a:pPr marL="0" indent="0">
              <a:buNone/>
            </a:pPr>
            <a:endParaRPr lang="nl-NL" sz="1200" dirty="0"/>
          </a:p>
          <a:p>
            <a:pPr marL="0" indent="0">
              <a:buNone/>
            </a:pPr>
            <a:r>
              <a:rPr lang="nl-NL" u="sng" dirty="0"/>
              <a:t>De screening geeft inzicht in</a:t>
            </a:r>
            <a:r>
              <a:rPr lang="nl-NL" dirty="0"/>
              <a:t>:</a:t>
            </a:r>
          </a:p>
          <a:p>
            <a:pPr lvl="1"/>
            <a:r>
              <a:rPr lang="nl-NL" dirty="0"/>
              <a:t>De capaciteiten van de leerling.</a:t>
            </a:r>
          </a:p>
          <a:p>
            <a:pPr lvl="1"/>
            <a:r>
              <a:rPr lang="nl-NL" dirty="0"/>
              <a:t>Of er sprake is van onderpresteren.</a:t>
            </a:r>
          </a:p>
          <a:p>
            <a:pPr lvl="1"/>
            <a:r>
              <a:rPr lang="nl-NL" dirty="0"/>
              <a:t>De houding van de leerling t.o.v. school.</a:t>
            </a:r>
          </a:p>
          <a:p>
            <a:pPr lvl="1"/>
            <a:r>
              <a:rPr lang="nl-NL" dirty="0"/>
              <a:t>Het zelfbeeld en welbevinden van de leerling.</a:t>
            </a:r>
          </a:p>
          <a:p>
            <a:pPr lvl="1"/>
            <a:r>
              <a:rPr lang="nl-NL" dirty="0"/>
              <a:t>Welke leerlingen baat hebben bij deelname aan een verbredingstraject of andere speciale voorzieningen voor leerlingen.</a:t>
            </a:r>
          </a:p>
          <a:p>
            <a:pPr lvl="1"/>
            <a:r>
              <a:rPr lang="nl-NL" dirty="0"/>
              <a:t>Of leerlingen mogelijk motivatieproblemen hebben.</a:t>
            </a:r>
          </a:p>
          <a:p>
            <a:pPr lvl="1"/>
            <a:r>
              <a:rPr lang="nl-NL" dirty="0"/>
              <a:t>Welke leerlingen extra begeleiding nodig hebben.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CBE4C0D-6B36-4D01-B582-641DEEDBE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86" y="5898840"/>
            <a:ext cx="2859272" cy="798645"/>
          </a:xfrm>
          <a:prstGeom prst="rect">
            <a:avLst/>
          </a:prstGeom>
        </p:spPr>
      </p:pic>
      <p:pic>
        <p:nvPicPr>
          <p:cNvPr id="2050" name="Picture 2" descr="Individuele screening - CBO Nijmegen">
            <a:extLst>
              <a:ext uri="{FF2B5EF4-FFF2-40B4-BE49-F238E27FC236}">
                <a16:creationId xmlns:a16="http://schemas.microsoft.com/office/drawing/2014/main" id="{12BEE8BE-142E-CAE3-AFEB-A7B7FBF45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096" y="375927"/>
            <a:ext cx="4497721" cy="67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728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9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BEB889-BDB6-4AC4-B8FD-6DA0EF09F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CBO-screening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0A6FCE-F885-407D-A6B8-DB6B26E2F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982" y="2762952"/>
            <a:ext cx="8946541" cy="3584431"/>
          </a:xfrm>
        </p:spPr>
        <p:txBody>
          <a:bodyPr>
            <a:normAutofit/>
          </a:bodyPr>
          <a:lstStyle/>
          <a:p>
            <a:r>
              <a:rPr lang="en-GB" dirty="0" err="1"/>
              <a:t>Intelligentiestructuurtest</a:t>
            </a:r>
            <a:r>
              <a:rPr lang="en-GB" dirty="0"/>
              <a:t>  </a:t>
            </a:r>
            <a:r>
              <a:rPr lang="en-GB" dirty="0">
                <a:sym typeface="Wingdings" panose="05000000000000000000" pitchFamily="2" charset="2"/>
              </a:rPr>
              <a:t> het is </a:t>
            </a:r>
            <a:r>
              <a:rPr lang="en-GB" b="1" dirty="0" err="1">
                <a:sym typeface="Wingdings" panose="05000000000000000000" pitchFamily="2" charset="2"/>
              </a:rPr>
              <a:t>geen</a:t>
            </a:r>
            <a:r>
              <a:rPr lang="en-GB" dirty="0">
                <a:sym typeface="Wingdings" panose="05000000000000000000" pitchFamily="2" charset="2"/>
              </a:rPr>
              <a:t> IQ test</a:t>
            </a:r>
            <a:endParaRPr lang="en-GB" dirty="0"/>
          </a:p>
          <a:p>
            <a:pPr lvl="1"/>
            <a:r>
              <a:rPr lang="en-GB" dirty="0" err="1"/>
              <a:t>Algemene</a:t>
            </a:r>
            <a:r>
              <a:rPr lang="en-GB" dirty="0"/>
              <a:t> </a:t>
            </a:r>
            <a:r>
              <a:rPr lang="en-GB" dirty="0" err="1"/>
              <a:t>intelligentie</a:t>
            </a:r>
            <a:endParaRPr lang="en-GB" dirty="0"/>
          </a:p>
          <a:p>
            <a:pPr lvl="1"/>
            <a:r>
              <a:rPr lang="en-GB" dirty="0" err="1"/>
              <a:t>Geheugen</a:t>
            </a:r>
            <a:endParaRPr lang="en-GB" dirty="0"/>
          </a:p>
          <a:p>
            <a:pPr lvl="1"/>
            <a:r>
              <a:rPr lang="en-GB" dirty="0" err="1"/>
              <a:t>Kennis</a:t>
            </a:r>
            <a:endParaRPr lang="en-GB" dirty="0"/>
          </a:p>
          <a:p>
            <a:pPr marL="0" indent="0">
              <a:buNone/>
            </a:pPr>
            <a:endParaRPr lang="nl-NL" sz="1200" dirty="0"/>
          </a:p>
          <a:p>
            <a:r>
              <a:rPr lang="nl-NL" dirty="0"/>
              <a:t>Prestatiemotivatietest</a:t>
            </a:r>
          </a:p>
          <a:p>
            <a:pPr lvl="1"/>
            <a:r>
              <a:rPr lang="nl-NL" dirty="0"/>
              <a:t>In hoeverre zijn leerlingen bereid om zich in te spannen? </a:t>
            </a:r>
          </a:p>
          <a:p>
            <a:pPr lvl="1"/>
            <a:r>
              <a:rPr lang="nl-NL" dirty="0"/>
              <a:t>Liever zelfstandig kennis vergaren of onder leiding van een docent?</a:t>
            </a:r>
          </a:p>
          <a:p>
            <a:pPr lvl="1"/>
            <a:r>
              <a:rPr lang="nl-NL" dirty="0"/>
              <a:t>Competitief?</a:t>
            </a:r>
          </a:p>
          <a:p>
            <a:pPr marL="457200" lvl="1" indent="0">
              <a:buNone/>
            </a:pPr>
            <a:endParaRPr lang="nl-NL" sz="14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3A8684-1751-482B-9B8E-D9D6E6D74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719" y="5948061"/>
            <a:ext cx="2859272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33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9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BEB889-BDB6-4AC4-B8FD-6DA0EF09F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CBO-screening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0A6FCE-F885-407D-A6B8-DB6B26E2F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405" y="2832632"/>
            <a:ext cx="8946541" cy="2954802"/>
          </a:xfrm>
        </p:spPr>
        <p:txBody>
          <a:bodyPr>
            <a:normAutofit/>
          </a:bodyPr>
          <a:lstStyle/>
          <a:p>
            <a:r>
              <a:rPr lang="nl-NL" dirty="0"/>
              <a:t>Schoolvragenlijst</a:t>
            </a:r>
          </a:p>
          <a:p>
            <a:pPr lvl="1"/>
            <a:r>
              <a:rPr lang="nl-NL" dirty="0"/>
              <a:t>Test om het welbevinden van een leerling in kaart te brengen</a:t>
            </a:r>
          </a:p>
          <a:p>
            <a:pPr lvl="1"/>
            <a:r>
              <a:rPr lang="nl-NL" dirty="0"/>
              <a:t>Sociale Vaardigheidstraining</a:t>
            </a:r>
          </a:p>
          <a:p>
            <a:pPr lvl="1"/>
            <a:r>
              <a:rPr lang="nl-NL" dirty="0"/>
              <a:t>Training Faalangstreductie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 algn="ctr">
              <a:buNone/>
            </a:pPr>
            <a:r>
              <a:rPr lang="nl-NL" sz="2000" b="1" dirty="0"/>
              <a:t>Vragen kunt u stellen aan de coach van uw kind!</a:t>
            </a:r>
            <a:endParaRPr lang="nl-NL" sz="1400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3A8684-1751-482B-9B8E-D9D6E6D74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719" y="5948061"/>
            <a:ext cx="2859272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05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9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BEB889-BDB6-4AC4-B8FD-6DA0EF09F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Ouderraad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0A6FCE-F885-407D-A6B8-DB6B26E2F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405" y="2832632"/>
            <a:ext cx="8946541" cy="2954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Opgeven kan via</a:t>
            </a:r>
            <a:r>
              <a:rPr lang="en-GB" dirty="0"/>
              <a:t>:</a:t>
            </a:r>
          </a:p>
          <a:p>
            <a:pPr marL="0" indent="0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sz="4800" b="1" dirty="0"/>
              <a:t>ouderraad@bonhoeffer.nl</a:t>
            </a:r>
          </a:p>
          <a:p>
            <a:pPr marL="0" indent="0">
              <a:buNone/>
            </a:pPr>
            <a:endParaRPr lang="nl-NL" sz="1400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3A8684-1751-482B-9B8E-D9D6E6D74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719" y="5948061"/>
            <a:ext cx="2859272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00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986C8FF3F5CC4F91BF3DFBEEB95D9E" ma:contentTypeVersion="14" ma:contentTypeDescription="Een nieuw document maken." ma:contentTypeScope="" ma:versionID="afc05ecbaf8f216f01f72bbf14f775ac">
  <xsd:schema xmlns:xsd="http://www.w3.org/2001/XMLSchema" xmlns:xs="http://www.w3.org/2001/XMLSchema" xmlns:p="http://schemas.microsoft.com/office/2006/metadata/properties" xmlns:ns1="http://schemas.microsoft.com/sharepoint/v3" xmlns:ns3="770f01d1-200e-4f45-a763-610e9bbc8449" xmlns:ns4="ffe76ec3-403c-43c1-9654-d4a957b1390d" targetNamespace="http://schemas.microsoft.com/office/2006/metadata/properties" ma:root="true" ma:fieldsID="14b7066a312847a43beac0c8d662f8ed" ns1:_="" ns3:_="" ns4:_="">
    <xsd:import namespace="http://schemas.microsoft.com/sharepoint/v3"/>
    <xsd:import namespace="770f01d1-200e-4f45-a763-610e9bbc8449"/>
    <xsd:import namespace="ffe76ec3-403c-43c1-9654-d4a957b1390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0f01d1-200e-4f45-a763-610e9bbc84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e76ec3-403c-43c1-9654-d4a957b1390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DEAD1D-E23C-473F-98F5-7E0CAF7D40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70f01d1-200e-4f45-a763-610e9bbc8449"/>
    <ds:schemaRef ds:uri="ffe76ec3-403c-43c1-9654-d4a957b139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4BF16C-A3E9-439A-ABE8-C1C7EDBC88D1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fe76ec3-403c-43c1-9654-d4a957b1390d"/>
    <ds:schemaRef ds:uri="http://purl.org/dc/elements/1.1/"/>
    <ds:schemaRef ds:uri="http://schemas.microsoft.com/office/2006/metadata/properties"/>
    <ds:schemaRef ds:uri="770f01d1-200e-4f45-a763-610e9bbc8449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BDD4B1-0A99-4E75-8679-10500B5F35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555</Words>
  <Application>Microsoft Office PowerPoint</Application>
  <PresentationFormat>Breedbeeld</PresentationFormat>
  <Paragraphs>132</Paragraphs>
  <Slides>14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Ion</vt:lpstr>
      <vt:lpstr>Welkom op het Bonhoeffercollege</vt:lpstr>
      <vt:lpstr>Programma</vt:lpstr>
      <vt:lpstr>Even voorstellen…  </vt:lpstr>
      <vt:lpstr>Schoolorganisatie</vt:lpstr>
      <vt:lpstr>Brugklasteam</vt:lpstr>
      <vt:lpstr>Bonhoeffer brugklas HIGH 5  </vt:lpstr>
      <vt:lpstr>Wat willen we bereiken?</vt:lpstr>
      <vt:lpstr>Hoe bereiken we dat?  </vt:lpstr>
      <vt:lpstr>Als het niet goed gaat?</vt:lpstr>
      <vt:lpstr>Belangrijke momenten  </vt:lpstr>
      <vt:lpstr>CBO-screening  </vt:lpstr>
      <vt:lpstr>CBO-screening</vt:lpstr>
      <vt:lpstr>CBO-screening</vt:lpstr>
      <vt:lpstr>Ouderraad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 ouders groep 8</dc:title>
  <dc:creator>K. Sabel</dc:creator>
  <cp:lastModifiedBy>M. Roet</cp:lastModifiedBy>
  <cp:revision>44</cp:revision>
  <cp:lastPrinted>2020-01-27T13:07:53Z</cp:lastPrinted>
  <dcterms:created xsi:type="dcterms:W3CDTF">2020-01-21T10:35:09Z</dcterms:created>
  <dcterms:modified xsi:type="dcterms:W3CDTF">2022-09-21T07:31:09Z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0x01010032986C8FF3F5CC4F91BF3DFBEEB95D9E</vt:lpwstr>
  </property>
</Properties>
</file>