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4"/>
  </p:sldMasterIdLst>
  <p:notesMasterIdLst>
    <p:notesMasterId r:id="rId15"/>
  </p:notesMasterIdLst>
  <p:handoutMasterIdLst>
    <p:handoutMasterId r:id="rId16"/>
  </p:handoutMasterIdLst>
  <p:sldIdLst>
    <p:sldId id="258" r:id="rId5"/>
    <p:sldId id="275" r:id="rId6"/>
    <p:sldId id="266" r:id="rId7"/>
    <p:sldId id="278" r:id="rId8"/>
    <p:sldId id="279" r:id="rId9"/>
    <p:sldId id="270" r:id="rId10"/>
    <p:sldId id="274" r:id="rId11"/>
    <p:sldId id="272" r:id="rId12"/>
    <p:sldId id="277" r:id="rId13"/>
    <p:sldId id="276" r:id="rId14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ECF15E-5C70-3E54-45AA-0FF33D2E752E}" v="249" dt="2023-06-15T21:46:21.013"/>
    <p1510:client id="{29871F98-D2B6-156C-3398-C71C8F1AE3D2}" v="615" dt="2023-06-15T21:37:09.366"/>
    <p1510:client id="{41A7EA03-837F-4AB4-0ACD-1E4FF65F3D23}" v="1429" dt="2023-02-07T09:53:07.216"/>
    <p1510:client id="{5160F2E7-B738-0D2D-385B-B7D0CB2D734C}" v="3" dt="2023-06-22T18:44:30.928"/>
    <p1510:client id="{6C631429-4A40-1AD8-1030-EAF692B19F2E}" v="706" dt="2023-06-16T11:01:38.676"/>
    <p1510:client id="{9189C712-101C-4CE9-E8D3-AC75B488FD28}" v="112" dt="2023-06-16T11:03:59.970"/>
    <p1510:client id="{946FBE81-704C-9FF2-BEB2-B199FC148593}" v="8" dt="2023-02-07T09:54:12.634"/>
    <p1510:client id="{D889582A-7D29-88D4-B0DD-B4018A4D3D5C}" v="2" dt="2023-02-06T21:37:41.718"/>
    <p1510:client id="{E2CF62E7-BA6D-C968-14BE-C8B136680A99}" v="524" dt="2023-02-07T15:42:39.192"/>
    <p1510:client id="{EA4B42EE-F2CD-4122-7C54-1AF797674563}" v="1086" dt="2023-06-22T17:20:58.838"/>
    <p1510:client id="{FD653F97-D7F6-4FEA-D3C0-1AE386F9C648}" v="471" dt="2023-02-07T15:34:19.121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D88F2-5FC0-4470-BB12-9071196EACA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39F7913-C6F5-497A-B391-49910FCE22B0}">
      <dgm:prSet/>
      <dgm:spPr/>
      <dgm:t>
        <a:bodyPr/>
        <a:lstStyle/>
        <a:p>
          <a:r>
            <a:rPr lang="nl-NL" dirty="0"/>
            <a:t>Tweede klas en derde klas:</a:t>
          </a:r>
          <a:endParaRPr lang="en-US" dirty="0"/>
        </a:p>
      </dgm:t>
    </dgm:pt>
    <dgm:pt modelId="{91A2087F-9F22-427B-8E6E-B0B5132A39A8}" type="parTrans" cxnId="{CF25AE9C-69BC-49A8-8B10-2B04F84DDBDF}">
      <dgm:prSet/>
      <dgm:spPr/>
      <dgm:t>
        <a:bodyPr/>
        <a:lstStyle/>
        <a:p>
          <a:endParaRPr lang="en-US"/>
        </a:p>
      </dgm:t>
    </dgm:pt>
    <dgm:pt modelId="{8E178EED-B3BC-4528-8A3D-85933CCD2E1F}" type="sibTrans" cxnId="{CF25AE9C-69BC-49A8-8B10-2B04F84DDBDF}">
      <dgm:prSet/>
      <dgm:spPr/>
      <dgm:t>
        <a:bodyPr/>
        <a:lstStyle/>
        <a:p>
          <a:endParaRPr lang="en-US"/>
        </a:p>
      </dgm:t>
    </dgm:pt>
    <dgm:pt modelId="{5B35BC47-F161-4A13-A67F-5B77C66B1BED}">
      <dgm:prSet/>
      <dgm:spPr/>
      <dgm:t>
        <a:bodyPr/>
        <a:lstStyle/>
        <a:p>
          <a:r>
            <a:rPr lang="nl-NL" dirty="0"/>
            <a:t>Drie uur Latijn, drie uur Grieks</a:t>
          </a:r>
          <a:endParaRPr lang="en-US" dirty="0"/>
        </a:p>
      </dgm:t>
    </dgm:pt>
    <dgm:pt modelId="{ECC38E02-3E62-4273-A250-12AC071F8FE4}" type="parTrans" cxnId="{7E2884F7-E22F-4770-817E-AB9DECEFFFFE}">
      <dgm:prSet/>
      <dgm:spPr/>
      <dgm:t>
        <a:bodyPr/>
        <a:lstStyle/>
        <a:p>
          <a:endParaRPr lang="en-US"/>
        </a:p>
      </dgm:t>
    </dgm:pt>
    <dgm:pt modelId="{9CF73B67-BB26-46AC-805A-9DE49197E63B}" type="sibTrans" cxnId="{7E2884F7-E22F-4770-817E-AB9DECEFFFFE}">
      <dgm:prSet/>
      <dgm:spPr/>
      <dgm:t>
        <a:bodyPr/>
        <a:lstStyle/>
        <a:p>
          <a:endParaRPr lang="en-US"/>
        </a:p>
      </dgm:t>
    </dgm:pt>
    <dgm:pt modelId="{626702C3-7CCD-4A99-A439-4EA1703238FD}">
      <dgm:prSet/>
      <dgm:spPr/>
      <dgm:t>
        <a:bodyPr/>
        <a:lstStyle/>
        <a:p>
          <a:r>
            <a:rPr lang="nl-NL" dirty="0"/>
            <a:t>Vierde t/m de zesde klas: </a:t>
          </a:r>
          <a:endParaRPr lang="en-US" dirty="0"/>
        </a:p>
      </dgm:t>
    </dgm:pt>
    <dgm:pt modelId="{2DF3F84D-0780-4B6B-8A23-ACFD153B38FF}" type="parTrans" cxnId="{3BB7977A-DA62-4D3A-8EED-AD953A760709}">
      <dgm:prSet/>
      <dgm:spPr/>
      <dgm:t>
        <a:bodyPr/>
        <a:lstStyle/>
        <a:p>
          <a:endParaRPr lang="en-US"/>
        </a:p>
      </dgm:t>
    </dgm:pt>
    <dgm:pt modelId="{BB82B8DA-6D58-4BCE-84E5-2D758EC33501}" type="sibTrans" cxnId="{3BB7977A-DA62-4D3A-8EED-AD953A760709}">
      <dgm:prSet/>
      <dgm:spPr/>
      <dgm:t>
        <a:bodyPr/>
        <a:lstStyle/>
        <a:p>
          <a:endParaRPr lang="en-US"/>
        </a:p>
      </dgm:t>
    </dgm:pt>
    <dgm:pt modelId="{C87A68D0-D73A-4AED-BA38-C4CEDAE3C14F}">
      <dgm:prSet/>
      <dgm:spPr/>
      <dgm:t>
        <a:bodyPr/>
        <a:lstStyle/>
        <a:p>
          <a:pPr rtl="0"/>
          <a:r>
            <a:rPr lang="nl-NL" dirty="0"/>
            <a:t>Of Latijn of Grieks of beide (dubbelaars),</a:t>
          </a:r>
          <a:r>
            <a:rPr lang="nl-NL" dirty="0">
              <a:latin typeface="Calibri Light" panose="020F0302020204030204"/>
            </a:rPr>
            <a:t> 3 lesuren</a:t>
          </a:r>
          <a:endParaRPr lang="en-US" dirty="0"/>
        </a:p>
      </dgm:t>
    </dgm:pt>
    <dgm:pt modelId="{E50B823E-23C9-4EA2-9BB2-15E0637A90A3}" type="parTrans" cxnId="{F1C435C7-E52F-4B30-97C7-F7B717F65A2B}">
      <dgm:prSet/>
      <dgm:spPr/>
      <dgm:t>
        <a:bodyPr/>
        <a:lstStyle/>
        <a:p>
          <a:endParaRPr lang="en-US"/>
        </a:p>
      </dgm:t>
    </dgm:pt>
    <dgm:pt modelId="{A592E0A0-FD18-4048-AA40-65490C7A5EBE}" type="sibTrans" cxnId="{F1C435C7-E52F-4B30-97C7-F7B717F65A2B}">
      <dgm:prSet/>
      <dgm:spPr/>
      <dgm:t>
        <a:bodyPr/>
        <a:lstStyle/>
        <a:p>
          <a:endParaRPr lang="en-US"/>
        </a:p>
      </dgm:t>
    </dgm:pt>
    <dgm:pt modelId="{6EB3E4AE-2D27-4E05-B244-EFB19FC4D439}">
      <dgm:prSet/>
      <dgm:spPr/>
      <dgm:t>
        <a:bodyPr/>
        <a:lstStyle/>
        <a:p>
          <a:r>
            <a:rPr lang="nl-NL" dirty="0"/>
            <a:t>Vierde en vijfde klas: cultuurvak KCV</a:t>
          </a:r>
          <a:endParaRPr lang="en-US" dirty="0"/>
        </a:p>
      </dgm:t>
    </dgm:pt>
    <dgm:pt modelId="{6A32081C-5572-40B0-86AF-B586E5E8C906}" type="parTrans" cxnId="{09EFB705-8A15-40EE-9D63-9E3543FE1F0C}">
      <dgm:prSet/>
      <dgm:spPr/>
      <dgm:t>
        <a:bodyPr/>
        <a:lstStyle/>
        <a:p>
          <a:endParaRPr lang="en-US"/>
        </a:p>
      </dgm:t>
    </dgm:pt>
    <dgm:pt modelId="{657B4269-06F8-45AE-BECE-D28ACBF6BB8E}" type="sibTrans" cxnId="{09EFB705-8A15-40EE-9D63-9E3543FE1F0C}">
      <dgm:prSet/>
      <dgm:spPr/>
      <dgm:t>
        <a:bodyPr/>
        <a:lstStyle/>
        <a:p>
          <a:endParaRPr lang="en-US"/>
        </a:p>
      </dgm:t>
    </dgm:pt>
    <dgm:pt modelId="{07D3A460-EC3B-4793-8DBA-0C08987576BF}">
      <dgm:prSet/>
      <dgm:spPr/>
      <dgm:t>
        <a:bodyPr/>
        <a:lstStyle/>
        <a:p>
          <a:pPr rtl="0"/>
          <a:r>
            <a:rPr lang="nl-NL" dirty="0"/>
            <a:t>Heel belangrijk: praktische opdrachten (vanaf de tweede klas) </a:t>
          </a:r>
          <a:r>
            <a:rPr lang="nl-NL" dirty="0">
              <a:latin typeface="Calibri Light" panose="020F0302020204030204"/>
            </a:rPr>
            <a:t> &gt; 2 voorbeelden hiervan op de volgende dia's</a:t>
          </a:r>
          <a:endParaRPr lang="en-US" dirty="0"/>
        </a:p>
      </dgm:t>
    </dgm:pt>
    <dgm:pt modelId="{6692E750-7715-41E2-AF82-51C138A79AC2}" type="parTrans" cxnId="{D59D85A0-BB25-45B8-B4EB-2364133BC155}">
      <dgm:prSet/>
      <dgm:spPr/>
      <dgm:t>
        <a:bodyPr/>
        <a:lstStyle/>
        <a:p>
          <a:endParaRPr lang="en-US"/>
        </a:p>
      </dgm:t>
    </dgm:pt>
    <dgm:pt modelId="{BEAB8B75-8711-496F-A68F-AF074BB8E1FA}" type="sibTrans" cxnId="{D59D85A0-BB25-45B8-B4EB-2364133BC155}">
      <dgm:prSet/>
      <dgm:spPr/>
      <dgm:t>
        <a:bodyPr/>
        <a:lstStyle/>
        <a:p>
          <a:endParaRPr lang="en-US"/>
        </a:p>
      </dgm:t>
    </dgm:pt>
    <dgm:pt modelId="{6BAF0CD7-FAD3-4125-91D8-059EFB89E1BA}" type="pres">
      <dgm:prSet presAssocID="{C31D88F2-5FC0-4470-BB12-9071196EACAF}" presName="diagram" presStyleCnt="0">
        <dgm:presLayoutVars>
          <dgm:dir/>
          <dgm:resizeHandles val="exact"/>
        </dgm:presLayoutVars>
      </dgm:prSet>
      <dgm:spPr/>
    </dgm:pt>
    <dgm:pt modelId="{2434FF46-B89F-4058-AE77-582A8701BF47}" type="pres">
      <dgm:prSet presAssocID="{239F7913-C6F5-497A-B391-49910FCE22B0}" presName="node" presStyleLbl="node1" presStyleIdx="0" presStyleCnt="6">
        <dgm:presLayoutVars>
          <dgm:bulletEnabled val="1"/>
        </dgm:presLayoutVars>
      </dgm:prSet>
      <dgm:spPr/>
    </dgm:pt>
    <dgm:pt modelId="{E09C1B1C-875A-440A-A667-2C6412022670}" type="pres">
      <dgm:prSet presAssocID="{8E178EED-B3BC-4528-8A3D-85933CCD2E1F}" presName="sibTrans" presStyleCnt="0"/>
      <dgm:spPr/>
    </dgm:pt>
    <dgm:pt modelId="{3FFC9599-09DC-4814-AB73-8F170C7489E0}" type="pres">
      <dgm:prSet presAssocID="{5B35BC47-F161-4A13-A67F-5B77C66B1BED}" presName="node" presStyleLbl="node1" presStyleIdx="1" presStyleCnt="6">
        <dgm:presLayoutVars>
          <dgm:bulletEnabled val="1"/>
        </dgm:presLayoutVars>
      </dgm:prSet>
      <dgm:spPr/>
    </dgm:pt>
    <dgm:pt modelId="{B0912642-D229-4696-8AEE-81611676ED89}" type="pres">
      <dgm:prSet presAssocID="{9CF73B67-BB26-46AC-805A-9DE49197E63B}" presName="sibTrans" presStyleCnt="0"/>
      <dgm:spPr/>
    </dgm:pt>
    <dgm:pt modelId="{16D0C2E7-C339-425B-805F-4BAECD03B6B1}" type="pres">
      <dgm:prSet presAssocID="{626702C3-7CCD-4A99-A439-4EA1703238FD}" presName="node" presStyleLbl="node1" presStyleIdx="2" presStyleCnt="6">
        <dgm:presLayoutVars>
          <dgm:bulletEnabled val="1"/>
        </dgm:presLayoutVars>
      </dgm:prSet>
      <dgm:spPr/>
    </dgm:pt>
    <dgm:pt modelId="{59AC588A-E1CF-47BF-A863-D8B705EFC970}" type="pres">
      <dgm:prSet presAssocID="{BB82B8DA-6D58-4BCE-84E5-2D758EC33501}" presName="sibTrans" presStyleCnt="0"/>
      <dgm:spPr/>
    </dgm:pt>
    <dgm:pt modelId="{151CEF09-0122-49FC-9AD1-9C6A8AD825C0}" type="pres">
      <dgm:prSet presAssocID="{C87A68D0-D73A-4AED-BA38-C4CEDAE3C14F}" presName="node" presStyleLbl="node1" presStyleIdx="3" presStyleCnt="6">
        <dgm:presLayoutVars>
          <dgm:bulletEnabled val="1"/>
        </dgm:presLayoutVars>
      </dgm:prSet>
      <dgm:spPr/>
    </dgm:pt>
    <dgm:pt modelId="{BF885DCE-D17B-406B-A532-398365D96B81}" type="pres">
      <dgm:prSet presAssocID="{A592E0A0-FD18-4048-AA40-65490C7A5EBE}" presName="sibTrans" presStyleCnt="0"/>
      <dgm:spPr/>
    </dgm:pt>
    <dgm:pt modelId="{A14E5971-E02B-457A-A156-ABB71C490975}" type="pres">
      <dgm:prSet presAssocID="{6EB3E4AE-2D27-4E05-B244-EFB19FC4D439}" presName="node" presStyleLbl="node1" presStyleIdx="4" presStyleCnt="6">
        <dgm:presLayoutVars>
          <dgm:bulletEnabled val="1"/>
        </dgm:presLayoutVars>
      </dgm:prSet>
      <dgm:spPr/>
    </dgm:pt>
    <dgm:pt modelId="{D38166CD-0B64-4EE7-A1C2-F8344B33D336}" type="pres">
      <dgm:prSet presAssocID="{657B4269-06F8-45AE-BECE-D28ACBF6BB8E}" presName="sibTrans" presStyleCnt="0"/>
      <dgm:spPr/>
    </dgm:pt>
    <dgm:pt modelId="{B7B9FFB1-D5A5-426F-AE61-33D6333F537D}" type="pres">
      <dgm:prSet presAssocID="{07D3A460-EC3B-4793-8DBA-0C08987576BF}" presName="node" presStyleLbl="node1" presStyleIdx="5" presStyleCnt="6">
        <dgm:presLayoutVars>
          <dgm:bulletEnabled val="1"/>
        </dgm:presLayoutVars>
      </dgm:prSet>
      <dgm:spPr/>
    </dgm:pt>
  </dgm:ptLst>
  <dgm:cxnLst>
    <dgm:cxn modelId="{09EFB705-8A15-40EE-9D63-9E3543FE1F0C}" srcId="{C31D88F2-5FC0-4470-BB12-9071196EACAF}" destId="{6EB3E4AE-2D27-4E05-B244-EFB19FC4D439}" srcOrd="4" destOrd="0" parTransId="{6A32081C-5572-40B0-86AF-B586E5E8C906}" sibTransId="{657B4269-06F8-45AE-BECE-D28ACBF6BB8E}"/>
    <dgm:cxn modelId="{00993322-6178-4CE6-BE20-265007FB2C26}" type="presOf" srcId="{07D3A460-EC3B-4793-8DBA-0C08987576BF}" destId="{B7B9FFB1-D5A5-426F-AE61-33D6333F537D}" srcOrd="0" destOrd="0" presId="urn:microsoft.com/office/officeart/2005/8/layout/default"/>
    <dgm:cxn modelId="{BC7C4468-54FE-464C-84AE-67DE63B9CA0B}" type="presOf" srcId="{C31D88F2-5FC0-4470-BB12-9071196EACAF}" destId="{6BAF0CD7-FAD3-4125-91D8-059EFB89E1BA}" srcOrd="0" destOrd="0" presId="urn:microsoft.com/office/officeart/2005/8/layout/default"/>
    <dgm:cxn modelId="{D6D0D649-E871-4441-B670-893A86E65943}" type="presOf" srcId="{239F7913-C6F5-497A-B391-49910FCE22B0}" destId="{2434FF46-B89F-4058-AE77-582A8701BF47}" srcOrd="0" destOrd="0" presId="urn:microsoft.com/office/officeart/2005/8/layout/default"/>
    <dgm:cxn modelId="{3337876C-6F61-41BB-9659-B8A81AA25FA9}" type="presOf" srcId="{626702C3-7CCD-4A99-A439-4EA1703238FD}" destId="{16D0C2E7-C339-425B-805F-4BAECD03B6B1}" srcOrd="0" destOrd="0" presId="urn:microsoft.com/office/officeart/2005/8/layout/default"/>
    <dgm:cxn modelId="{3BB7977A-DA62-4D3A-8EED-AD953A760709}" srcId="{C31D88F2-5FC0-4470-BB12-9071196EACAF}" destId="{626702C3-7CCD-4A99-A439-4EA1703238FD}" srcOrd="2" destOrd="0" parTransId="{2DF3F84D-0780-4B6B-8A23-ACFD153B38FF}" sibTransId="{BB82B8DA-6D58-4BCE-84E5-2D758EC33501}"/>
    <dgm:cxn modelId="{27F4407E-0EBC-4044-9AFF-84393CDEE6C6}" type="presOf" srcId="{6EB3E4AE-2D27-4E05-B244-EFB19FC4D439}" destId="{A14E5971-E02B-457A-A156-ABB71C490975}" srcOrd="0" destOrd="0" presId="urn:microsoft.com/office/officeart/2005/8/layout/default"/>
    <dgm:cxn modelId="{CF25AE9C-69BC-49A8-8B10-2B04F84DDBDF}" srcId="{C31D88F2-5FC0-4470-BB12-9071196EACAF}" destId="{239F7913-C6F5-497A-B391-49910FCE22B0}" srcOrd="0" destOrd="0" parTransId="{91A2087F-9F22-427B-8E6E-B0B5132A39A8}" sibTransId="{8E178EED-B3BC-4528-8A3D-85933CCD2E1F}"/>
    <dgm:cxn modelId="{D59D85A0-BB25-45B8-B4EB-2364133BC155}" srcId="{C31D88F2-5FC0-4470-BB12-9071196EACAF}" destId="{07D3A460-EC3B-4793-8DBA-0C08987576BF}" srcOrd="5" destOrd="0" parTransId="{6692E750-7715-41E2-AF82-51C138A79AC2}" sibTransId="{BEAB8B75-8711-496F-A68F-AF074BB8E1FA}"/>
    <dgm:cxn modelId="{F1C435C7-E52F-4B30-97C7-F7B717F65A2B}" srcId="{C31D88F2-5FC0-4470-BB12-9071196EACAF}" destId="{C87A68D0-D73A-4AED-BA38-C4CEDAE3C14F}" srcOrd="3" destOrd="0" parTransId="{E50B823E-23C9-4EA2-9BB2-15E0637A90A3}" sibTransId="{A592E0A0-FD18-4048-AA40-65490C7A5EBE}"/>
    <dgm:cxn modelId="{F65CAAE8-A474-4672-AF8E-6FB36F6C4F1C}" type="presOf" srcId="{5B35BC47-F161-4A13-A67F-5B77C66B1BED}" destId="{3FFC9599-09DC-4814-AB73-8F170C7489E0}" srcOrd="0" destOrd="0" presId="urn:microsoft.com/office/officeart/2005/8/layout/default"/>
    <dgm:cxn modelId="{7E2884F7-E22F-4770-817E-AB9DECEFFFFE}" srcId="{C31D88F2-5FC0-4470-BB12-9071196EACAF}" destId="{5B35BC47-F161-4A13-A67F-5B77C66B1BED}" srcOrd="1" destOrd="0" parTransId="{ECC38E02-3E62-4273-A250-12AC071F8FE4}" sibTransId="{9CF73B67-BB26-46AC-805A-9DE49197E63B}"/>
    <dgm:cxn modelId="{0A72A5F9-63B9-4D1C-8256-7D13E4BCAD7F}" type="presOf" srcId="{C87A68D0-D73A-4AED-BA38-C4CEDAE3C14F}" destId="{151CEF09-0122-49FC-9AD1-9C6A8AD825C0}" srcOrd="0" destOrd="0" presId="urn:microsoft.com/office/officeart/2005/8/layout/default"/>
    <dgm:cxn modelId="{EC15E0ED-C1B0-4FEA-A5D3-1AA1597BD749}" type="presParOf" srcId="{6BAF0CD7-FAD3-4125-91D8-059EFB89E1BA}" destId="{2434FF46-B89F-4058-AE77-582A8701BF47}" srcOrd="0" destOrd="0" presId="urn:microsoft.com/office/officeart/2005/8/layout/default"/>
    <dgm:cxn modelId="{7299D397-BA46-4C4E-A57C-F328C68B346F}" type="presParOf" srcId="{6BAF0CD7-FAD3-4125-91D8-059EFB89E1BA}" destId="{E09C1B1C-875A-440A-A667-2C6412022670}" srcOrd="1" destOrd="0" presId="urn:microsoft.com/office/officeart/2005/8/layout/default"/>
    <dgm:cxn modelId="{A8F0630E-9CAF-4242-9DCD-10DB943D53CA}" type="presParOf" srcId="{6BAF0CD7-FAD3-4125-91D8-059EFB89E1BA}" destId="{3FFC9599-09DC-4814-AB73-8F170C7489E0}" srcOrd="2" destOrd="0" presId="urn:microsoft.com/office/officeart/2005/8/layout/default"/>
    <dgm:cxn modelId="{4A28A4B6-2B87-4EFD-B890-5FB498FB3B19}" type="presParOf" srcId="{6BAF0CD7-FAD3-4125-91D8-059EFB89E1BA}" destId="{B0912642-D229-4696-8AEE-81611676ED89}" srcOrd="3" destOrd="0" presId="urn:microsoft.com/office/officeart/2005/8/layout/default"/>
    <dgm:cxn modelId="{85CD4E48-CCD4-48F4-997A-E702724BC3D6}" type="presParOf" srcId="{6BAF0CD7-FAD3-4125-91D8-059EFB89E1BA}" destId="{16D0C2E7-C339-425B-805F-4BAECD03B6B1}" srcOrd="4" destOrd="0" presId="urn:microsoft.com/office/officeart/2005/8/layout/default"/>
    <dgm:cxn modelId="{64437FB1-077B-4B0C-8ABC-2A3F86E7E879}" type="presParOf" srcId="{6BAF0CD7-FAD3-4125-91D8-059EFB89E1BA}" destId="{59AC588A-E1CF-47BF-A863-D8B705EFC970}" srcOrd="5" destOrd="0" presId="urn:microsoft.com/office/officeart/2005/8/layout/default"/>
    <dgm:cxn modelId="{1D16171B-CD29-4067-AB7E-AAD7E8600E97}" type="presParOf" srcId="{6BAF0CD7-FAD3-4125-91D8-059EFB89E1BA}" destId="{151CEF09-0122-49FC-9AD1-9C6A8AD825C0}" srcOrd="6" destOrd="0" presId="urn:microsoft.com/office/officeart/2005/8/layout/default"/>
    <dgm:cxn modelId="{A1533E26-42C3-4A01-8355-008D025514E2}" type="presParOf" srcId="{6BAF0CD7-FAD3-4125-91D8-059EFB89E1BA}" destId="{BF885DCE-D17B-406B-A532-398365D96B81}" srcOrd="7" destOrd="0" presId="urn:microsoft.com/office/officeart/2005/8/layout/default"/>
    <dgm:cxn modelId="{20271D4A-34BD-483F-919A-E2D200866242}" type="presParOf" srcId="{6BAF0CD7-FAD3-4125-91D8-059EFB89E1BA}" destId="{A14E5971-E02B-457A-A156-ABB71C490975}" srcOrd="8" destOrd="0" presId="urn:microsoft.com/office/officeart/2005/8/layout/default"/>
    <dgm:cxn modelId="{4BA0F941-70B0-4B40-8377-2AC2D20696C1}" type="presParOf" srcId="{6BAF0CD7-FAD3-4125-91D8-059EFB89E1BA}" destId="{D38166CD-0B64-4EE7-A1C2-F8344B33D336}" srcOrd="9" destOrd="0" presId="urn:microsoft.com/office/officeart/2005/8/layout/default"/>
    <dgm:cxn modelId="{15BC9DC3-667C-4514-ACA8-1E1710F467F9}" type="presParOf" srcId="{6BAF0CD7-FAD3-4125-91D8-059EFB89E1BA}" destId="{B7B9FFB1-D5A5-426F-AE61-33D6333F537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4FF46-B89F-4058-AE77-582A8701BF47}">
      <dsp:nvSpPr>
        <dsp:cNvPr id="0" name=""/>
        <dsp:cNvSpPr/>
      </dsp:nvSpPr>
      <dsp:spPr>
        <a:xfrm>
          <a:off x="981905" y="770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Tweede klas en derde klas:</a:t>
          </a:r>
          <a:endParaRPr lang="en-US" sz="1800" kern="1200" dirty="0"/>
        </a:p>
      </dsp:txBody>
      <dsp:txXfrm>
        <a:off x="981905" y="770"/>
        <a:ext cx="2555888" cy="1533533"/>
      </dsp:txXfrm>
    </dsp:sp>
    <dsp:sp modelId="{3FFC9599-09DC-4814-AB73-8F170C7489E0}">
      <dsp:nvSpPr>
        <dsp:cNvPr id="0" name=""/>
        <dsp:cNvSpPr/>
      </dsp:nvSpPr>
      <dsp:spPr>
        <a:xfrm>
          <a:off x="3793382" y="770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Drie uur Latijn, drie uur Grieks</a:t>
          </a:r>
          <a:endParaRPr lang="en-US" sz="1800" kern="1200" dirty="0"/>
        </a:p>
      </dsp:txBody>
      <dsp:txXfrm>
        <a:off x="3793382" y="770"/>
        <a:ext cx="2555888" cy="1533533"/>
      </dsp:txXfrm>
    </dsp:sp>
    <dsp:sp modelId="{16D0C2E7-C339-425B-805F-4BAECD03B6B1}">
      <dsp:nvSpPr>
        <dsp:cNvPr id="0" name=""/>
        <dsp:cNvSpPr/>
      </dsp:nvSpPr>
      <dsp:spPr>
        <a:xfrm>
          <a:off x="981905" y="1789892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Vierde t/m de zesde klas: </a:t>
          </a:r>
          <a:endParaRPr lang="en-US" sz="1800" kern="1200" dirty="0"/>
        </a:p>
      </dsp:txBody>
      <dsp:txXfrm>
        <a:off x="981905" y="1789892"/>
        <a:ext cx="2555888" cy="1533533"/>
      </dsp:txXfrm>
    </dsp:sp>
    <dsp:sp modelId="{151CEF09-0122-49FC-9AD1-9C6A8AD825C0}">
      <dsp:nvSpPr>
        <dsp:cNvPr id="0" name=""/>
        <dsp:cNvSpPr/>
      </dsp:nvSpPr>
      <dsp:spPr>
        <a:xfrm>
          <a:off x="3793382" y="1789892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Of Latijn of Grieks of beide (dubbelaars),</a:t>
          </a:r>
          <a:r>
            <a:rPr lang="nl-NL" sz="1800" kern="1200" dirty="0">
              <a:latin typeface="Calibri Light" panose="020F0302020204030204"/>
            </a:rPr>
            <a:t> 3 lesuren</a:t>
          </a:r>
          <a:endParaRPr lang="en-US" sz="1800" kern="1200" dirty="0"/>
        </a:p>
      </dsp:txBody>
      <dsp:txXfrm>
        <a:off x="3793382" y="1789892"/>
        <a:ext cx="2555888" cy="1533533"/>
      </dsp:txXfrm>
    </dsp:sp>
    <dsp:sp modelId="{A14E5971-E02B-457A-A156-ABB71C490975}">
      <dsp:nvSpPr>
        <dsp:cNvPr id="0" name=""/>
        <dsp:cNvSpPr/>
      </dsp:nvSpPr>
      <dsp:spPr>
        <a:xfrm>
          <a:off x="981905" y="3579014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Vierde en vijfde klas: cultuurvak KCV</a:t>
          </a:r>
          <a:endParaRPr lang="en-US" sz="1800" kern="1200" dirty="0"/>
        </a:p>
      </dsp:txBody>
      <dsp:txXfrm>
        <a:off x="981905" y="3579014"/>
        <a:ext cx="2555888" cy="1533533"/>
      </dsp:txXfrm>
    </dsp:sp>
    <dsp:sp modelId="{B7B9FFB1-D5A5-426F-AE61-33D6333F537D}">
      <dsp:nvSpPr>
        <dsp:cNvPr id="0" name=""/>
        <dsp:cNvSpPr/>
      </dsp:nvSpPr>
      <dsp:spPr>
        <a:xfrm>
          <a:off x="3793382" y="3579014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Heel belangrijk: praktische opdrachten (vanaf de tweede klas) </a:t>
          </a:r>
          <a:r>
            <a:rPr lang="nl-NL" sz="1800" kern="1200" dirty="0">
              <a:latin typeface="Calibri Light" panose="020F0302020204030204"/>
            </a:rPr>
            <a:t> &gt; 2 voorbeelden hiervan op de volgende dia's</a:t>
          </a:r>
          <a:endParaRPr lang="en-US" sz="1800" kern="1200" dirty="0"/>
        </a:p>
      </dsp:txBody>
      <dsp:txXfrm>
        <a:off x="3793382" y="3579014"/>
        <a:ext cx="2555888" cy="1533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5348FDC-B6B2-40AC-8955-D84A28B0095A}" type="datetime1">
              <a:rPr lang="nl-NL" smtClean="0"/>
              <a:t>29-6-2023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B50BA09-C4A7-4C9F-9F40-A6C1ACD24F84}" type="datetime1">
              <a:rPr lang="nl-NL" noProof="0" smtClean="0"/>
              <a:t>29-6-2023</a:t>
            </a:fld>
            <a:endParaRPr lang="nl-NL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673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nl-NL" noProof="0" smtClean="0"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96637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31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5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94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0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4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55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5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5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0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29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9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.xml"/><Relationship Id="rId5" Type="http://schemas.openxmlformats.org/officeDocument/2006/relationships/image" Target="../media/image3.jpeg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9A1D9BC-1455-4308-9ABD-A3F8EDB67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6068" y="320442"/>
            <a:ext cx="6572492" cy="6212748"/>
          </a:xfrm>
          <a:custGeom>
            <a:avLst/>
            <a:gdLst>
              <a:gd name="connsiteX0" fmla="*/ 0 w 6572492"/>
              <a:gd name="connsiteY0" fmla="*/ 0 h 6212748"/>
              <a:gd name="connsiteX1" fmla="*/ 2248593 w 6572492"/>
              <a:gd name="connsiteY1" fmla="*/ 0 h 6212748"/>
              <a:gd name="connsiteX2" fmla="*/ 2694770 w 6572492"/>
              <a:gd name="connsiteY2" fmla="*/ 0 h 6212748"/>
              <a:gd name="connsiteX3" fmla="*/ 2991094 w 6572492"/>
              <a:gd name="connsiteY3" fmla="*/ 0 h 6212748"/>
              <a:gd name="connsiteX4" fmla="*/ 6572492 w 6572492"/>
              <a:gd name="connsiteY4" fmla="*/ 0 h 6212748"/>
              <a:gd name="connsiteX5" fmla="*/ 6572492 w 6572492"/>
              <a:gd name="connsiteY5" fmla="*/ 2864954 h 6212748"/>
              <a:gd name="connsiteX6" fmla="*/ 3129047 w 6572492"/>
              <a:gd name="connsiteY6" fmla="*/ 6212748 h 6212748"/>
              <a:gd name="connsiteX7" fmla="*/ 2694770 w 6572492"/>
              <a:gd name="connsiteY7" fmla="*/ 6212748 h 6212748"/>
              <a:gd name="connsiteX8" fmla="*/ 2248593 w 6572492"/>
              <a:gd name="connsiteY8" fmla="*/ 6212748 h 6212748"/>
              <a:gd name="connsiteX9" fmla="*/ 0 w 6572492"/>
              <a:gd name="connsiteY9" fmla="*/ 6212748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72492" h="6212748">
                <a:moveTo>
                  <a:pt x="0" y="0"/>
                </a:moveTo>
                <a:lnTo>
                  <a:pt x="2248593" y="0"/>
                </a:lnTo>
                <a:lnTo>
                  <a:pt x="2694770" y="0"/>
                </a:lnTo>
                <a:lnTo>
                  <a:pt x="2991094" y="0"/>
                </a:lnTo>
                <a:lnTo>
                  <a:pt x="6572492" y="0"/>
                </a:lnTo>
                <a:lnTo>
                  <a:pt x="6572492" y="2864954"/>
                </a:lnTo>
                <a:lnTo>
                  <a:pt x="3129047" y="6212748"/>
                </a:lnTo>
                <a:lnTo>
                  <a:pt x="2694770" y="6212748"/>
                </a:lnTo>
                <a:lnTo>
                  <a:pt x="2248593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75961" y="962526"/>
            <a:ext cx="5384800" cy="3210689"/>
          </a:xfrm>
        </p:spPr>
        <p:txBody>
          <a:bodyPr rtlCol="0" anchor="b">
            <a:normAutofit/>
          </a:bodyPr>
          <a:lstStyle/>
          <a:p>
            <a:pPr algn="l"/>
            <a:br>
              <a:rPr lang="nl-NL" sz="4500">
                <a:cs typeface="Calibri Light"/>
              </a:rPr>
            </a:br>
            <a:r>
              <a:rPr lang="nl-NL" sz="4500">
                <a:cs typeface="Calibri Light"/>
              </a:rPr>
              <a:t>Ouders brugklas</a:t>
            </a:r>
            <a:br>
              <a:rPr lang="nl-NL" sz="4500">
                <a:cs typeface="Calibri Light"/>
              </a:rPr>
            </a:br>
            <a:r>
              <a:rPr lang="nl-NL" sz="4500">
                <a:cs typeface="Calibri Light"/>
              </a:rPr>
              <a:t>Voorlichting over de keuze gymnasium - atheneum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5775961" y="4269462"/>
            <a:ext cx="4048760" cy="1095017"/>
          </a:xfrm>
        </p:spPr>
        <p:txBody>
          <a:bodyPr rtlCol="0" anchor="t">
            <a:normAutofit/>
          </a:bodyPr>
          <a:lstStyle/>
          <a:p>
            <a:pPr algn="l"/>
            <a:r>
              <a:rPr lang="nl-NL" sz="2000">
                <a:cs typeface="Calibri"/>
              </a:rPr>
              <a:t>Petra Wildeboer </a:t>
            </a:r>
            <a:endParaRPr lang="nl-NL" sz="200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292D38D-284B-4385-841E-4F0346C2E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58" y="1499086"/>
            <a:ext cx="3510140" cy="1527943"/>
          </a:xfrm>
          <a:prstGeom prst="rect">
            <a:avLst/>
          </a:prstGeom>
        </p:spPr>
      </p:pic>
      <p:pic>
        <p:nvPicPr>
          <p:cNvPr id="8" name="Picture 2" descr="http://vaneijck.org/images/bonhoeffer.jpg">
            <a:extLst>
              <a:ext uri="{FF2B5EF4-FFF2-40B4-BE49-F238E27FC236}">
                <a16:creationId xmlns:a16="http://schemas.microsoft.com/office/drawing/2014/main" id="{B1D7ED01-D54A-431D-BC20-2BEC8477D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38" b="94461" l="4930" r="98592">
                        <a14:foregroundMark x1="89789" y1="76968" x2="22535" y2="74344"/>
                        <a14:foregroundMark x1="22535" y1="74344" x2="19366" y2="86297"/>
                        <a14:foregroundMark x1="36268" y1="37026" x2="44718" y2="77551"/>
                        <a14:foregroundMark x1="71479" y1="58601" x2="89085" y2="76385"/>
                        <a14:foregroundMark x1="89085" y1="76385" x2="98592" y2="94461"/>
                        <a14:foregroundMark x1="98592" y1="94461" x2="10211" y2="82507"/>
                        <a14:foregroundMark x1="10211" y1="82507" x2="10211" y2="63557"/>
                        <a14:foregroundMark x1="44718" y1="9329" x2="44718" y2="9329"/>
                        <a14:foregroundMark x1="87676" y1="97668" x2="34859" y2="98834"/>
                        <a14:foregroundMark x1="34859" y1="98834" x2="9155" y2="97085"/>
                        <a14:foregroundMark x1="9155" y1="97085" x2="4930" y2="75510"/>
                        <a14:foregroundMark x1="4930" y1="75510" x2="16549" y2="58601"/>
                        <a14:foregroundMark x1="16549" y1="58601" x2="23239" y2="56560"/>
                        <a14:foregroundMark x1="69366" y1="31195" x2="69366" y2="31195"/>
                        <a14:foregroundMark x1="70070" y1="28280" x2="70070" y2="28280"/>
                        <a14:foregroundMark x1="70775" y1="33819" x2="60915" y2="19825"/>
                        <a14:foregroundMark x1="70070" y1="27405" x2="70070" y2="27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27591" y="3581108"/>
            <a:ext cx="1649875" cy="199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6D23BA-5A07-DE02-3104-2D91F034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nl-NL" sz="3100"/>
              <a:t>Voorbereidend wetenschappelijk onderwijs: vwo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B1C387-8304-8224-F1A0-E5A8AA984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751677"/>
            <a:ext cx="5919589" cy="5477549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Atheneum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Gymnasium: met Latijn en Grieks en in de bovenbouw Klassieke Culturele Vorming (KCV) 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Brede opleiding &amp; uitstekende voorbereiding voor de universiteit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Niet meer lesuren 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Minder uren bij de talen: Nederlands en Engels 2 i.p.v. 3 lesuren, Frans &amp; Duits 2 i.p.v. 2,5  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Voor één jaar geen creatieve vakken (muziek, art2d en art3d), in derde leerjaar muziek terug (ook als je gymnasium en </a:t>
            </a:r>
            <a:r>
              <a:rPr lang="nl-NL" sz="1800" err="1"/>
              <a:t>technasium</a:t>
            </a:r>
            <a:r>
              <a:rPr lang="nl-NL" sz="1800" dirty="0"/>
              <a:t> combineert), atheneum heeft ook art3d, combinatie atheneum en </a:t>
            </a:r>
            <a:r>
              <a:rPr lang="nl-NL" sz="1800" err="1"/>
              <a:t>technasium</a:t>
            </a:r>
            <a:r>
              <a:rPr lang="nl-NL" sz="1800" dirty="0"/>
              <a:t> heeft alleen art3d)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Lessentabel is te vinden via de website bonhoeffer.nl / Ons onderwijs / </a:t>
            </a:r>
            <a:r>
              <a:rPr lang="nl-NL" sz="1800" err="1"/>
              <a:t>VWO+loopbaanbegeleiding</a:t>
            </a:r>
            <a:r>
              <a:rPr lang="nl-NL" sz="1800" dirty="0"/>
              <a:t> / in blauw: lessentabel</a:t>
            </a:r>
            <a:endParaRPr lang="nl-NL" sz="1800" dirty="0">
              <a:ea typeface="Calibri"/>
              <a:cs typeface="Calibri"/>
            </a:endParaRPr>
          </a:p>
          <a:p>
            <a:pPr marL="0" indent="0">
              <a:buNone/>
            </a:pPr>
            <a:endParaRPr lang="nl-NL" sz="1100"/>
          </a:p>
          <a:p>
            <a:pPr marL="0" indent="0">
              <a:buNone/>
            </a:pPr>
            <a:endParaRPr lang="nl-NL" sz="1100"/>
          </a:p>
          <a:p>
            <a:pPr marL="0" indent="0">
              <a:buNone/>
            </a:pPr>
            <a:endParaRPr lang="nl-NL" sz="1100"/>
          </a:p>
          <a:p>
            <a:endParaRPr lang="nl-NL" sz="1100"/>
          </a:p>
        </p:txBody>
      </p:sp>
    </p:spTree>
    <p:extLst>
      <p:ext uri="{BB962C8B-B14F-4D97-AF65-F5344CB8AC3E}">
        <p14:creationId xmlns:p14="http://schemas.microsoft.com/office/powerpoint/2010/main" val="218537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nl-NL" sz="4000" dirty="0">
                <a:cs typeface="Calibri Light"/>
              </a:rPr>
              <a:t>Praktische informatie onderbouw en bovenbouw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414429A-0366-4807-9AF7-776641A352F6}"/>
              </a:ext>
            </a:extLst>
          </p:cNvPr>
          <p:cNvSpPr/>
          <p:nvPr/>
        </p:nvSpPr>
        <p:spPr>
          <a:xfrm>
            <a:off x="321605" y="2082785"/>
            <a:ext cx="867257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400">
                <a:ea typeface="+mn-lt"/>
                <a:cs typeface="+mn-lt"/>
              </a:rPr>
              <a:t>      </a:t>
            </a:r>
            <a:r>
              <a:rPr lang="nl-NL" sz="2000">
                <a:ea typeface="+mn-lt"/>
                <a:cs typeface="+mn-lt"/>
              </a:rPr>
              <a:t>                    </a:t>
            </a:r>
            <a:endParaRPr lang="nl-NL" sz="2000">
              <a:cs typeface="Calibri" panose="020F0502020204030204"/>
            </a:endParaRPr>
          </a:p>
          <a:p>
            <a:endParaRPr lang="nl-NL" sz="2000" i="1">
              <a:cs typeface="Calibri" panose="020F0502020204030204"/>
            </a:endParaRPr>
          </a:p>
        </p:txBody>
      </p:sp>
      <p:pic>
        <p:nvPicPr>
          <p:cNvPr id="4" name="Picture 2" descr="http://vaneijck.org/images/bonhoeffer.jpg">
            <a:extLst>
              <a:ext uri="{FF2B5EF4-FFF2-40B4-BE49-F238E27FC236}">
                <a16:creationId xmlns:a16="http://schemas.microsoft.com/office/drawing/2014/main" id="{54E67E2C-567E-4E01-B926-38B4FBE55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38" b="94461" l="4930" r="98592">
                        <a14:foregroundMark x1="89789" y1="76968" x2="22535" y2="74344"/>
                        <a14:foregroundMark x1="22535" y1="74344" x2="19366" y2="86297"/>
                        <a14:foregroundMark x1="36268" y1="37026" x2="44718" y2="77551"/>
                        <a14:foregroundMark x1="71479" y1="58601" x2="89085" y2="76385"/>
                        <a14:foregroundMark x1="89085" y1="76385" x2="98592" y2="94461"/>
                        <a14:foregroundMark x1="98592" y1="94461" x2="10211" y2="82507"/>
                        <a14:foregroundMark x1="10211" y1="82507" x2="10211" y2="63557"/>
                        <a14:foregroundMark x1="44718" y1="9329" x2="44718" y2="9329"/>
                        <a14:foregroundMark x1="87676" y1="97668" x2="34859" y2="98834"/>
                        <a14:foregroundMark x1="34859" y1="98834" x2="9155" y2="97085"/>
                        <a14:foregroundMark x1="9155" y1="97085" x2="4930" y2="75510"/>
                        <a14:foregroundMark x1="4930" y1="75510" x2="16549" y2="58601"/>
                        <a14:foregroundMark x1="16549" y1="58601" x2="23239" y2="56560"/>
                        <a14:foregroundMark x1="69366" y1="31195" x2="69366" y2="31195"/>
                        <a14:foregroundMark x1="70070" y1="28280" x2="70070" y2="28280"/>
                        <a14:foregroundMark x1="70775" y1="33819" x2="60915" y2="19825"/>
                        <a14:foregroundMark x1="70070" y1="27405" x2="70070" y2="27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4417" y="4455922"/>
            <a:ext cx="2027583" cy="244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DBE833F-145D-4584-8092-22A5A74B3F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3" t="-76" r="38008" b="76"/>
          <a:stretch/>
        </p:blipFill>
        <p:spPr>
          <a:xfrm>
            <a:off x="9156026" y="2082785"/>
            <a:ext cx="2630701" cy="4462760"/>
          </a:xfrm>
          <a:prstGeom prst="rect">
            <a:avLst/>
          </a:prstGeom>
          <a:ln>
            <a:solidFill>
              <a:srgbClr val="C00000"/>
            </a:solidFill>
          </a:ln>
        </p:spPr>
      </p:pic>
      <p:graphicFrame>
        <p:nvGraphicFramePr>
          <p:cNvPr id="8" name="Tekstvak 5">
            <a:extLst>
              <a:ext uri="{FF2B5EF4-FFF2-40B4-BE49-F238E27FC236}">
                <a16:creationId xmlns:a16="http://schemas.microsoft.com/office/drawing/2014/main" id="{77FB72E3-E14B-EB03-981D-BE46D11874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068803"/>
              </p:ext>
            </p:extLst>
          </p:nvPr>
        </p:nvGraphicFramePr>
        <p:xfrm>
          <a:off x="1818967" y="1437968"/>
          <a:ext cx="7331177" cy="5113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0246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CF267578-B703-7437-C904-A68238B8E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62" b="243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5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673EC5A3-5EA4-5F42-E871-4F4F6CC44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D0CEBB-4A91-47FA-3C3C-738F6EDB0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nl-NL" sz="4000">
                <a:solidFill>
                  <a:srgbClr val="FFFFFF"/>
                </a:solidFill>
              </a:rPr>
              <a:t>Inhoud van de vakken: taal én cultuur 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5DC073-7F5F-5668-492A-C37C27D605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1900" dirty="0"/>
              <a:t>Hoofddoel KT: eigene versus vreemde bv. geen betaalde banen of rondom huwelijk</a:t>
            </a:r>
            <a:endParaRPr lang="nl-NL" sz="1900" dirty="0">
              <a:ea typeface="Calibri"/>
              <a:cs typeface="Calibri"/>
            </a:endParaRPr>
          </a:p>
          <a:p>
            <a:r>
              <a:rPr lang="nl-NL" sz="1900" dirty="0"/>
              <a:t>Bijzondere combinatie van de teksten zelf kunnen lezen en je verdiepen in de cultuur van de oudheid </a:t>
            </a:r>
            <a:endParaRPr lang="nl-NL" sz="1900" dirty="0">
              <a:ea typeface="Calibri"/>
              <a:cs typeface="Calibri"/>
            </a:endParaRPr>
          </a:p>
          <a:p>
            <a:r>
              <a:rPr lang="nl-NL" sz="1900" dirty="0"/>
              <a:t>Hoe onze maatschappij is geworden, waar onze wereld vandaan komt: we spreken allemaal Grieks en Latijn &amp; komen dagelijks in aanraking met de erfenis van de oudheid (maanden, wegen, democratie, boeken, wetenschap) </a:t>
            </a:r>
          </a:p>
          <a:p>
            <a:endParaRPr lang="nl-NL" sz="1900" dirty="0">
              <a:ea typeface="Calibri"/>
              <a:cs typeface="Calibri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586EE3-E114-3570-33F4-2AABE1106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90"/>
            <a:ext cx="3566410" cy="512584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1700" dirty="0"/>
              <a:t>Eerste t/m derde klas: </a:t>
            </a:r>
          </a:p>
          <a:p>
            <a:r>
              <a:rPr lang="nl-NL" sz="1700" dirty="0"/>
              <a:t>Woordenschat opbouwen en grammaticakennis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Cultuur, zoals de goden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Vierde t/m zesde klas: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Herhaling van woorden en grammatica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Teksten bestuderen, in samenhang met cultuur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Cultuurvak KCV: architectuur, beeldhouwkunst, fascisme, maar ook democratie, recht, filosofie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Reizen en excursies</a:t>
            </a:r>
            <a:endParaRPr lang="nl-NL" sz="17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703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24954D-3794-69E3-7484-805F84DD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nl-NL" sz="2400" dirty="0">
                <a:solidFill>
                  <a:srgbClr val="FFFFFF"/>
                </a:solidFill>
              </a:rPr>
              <a:t>Wat voor leerlingen kiezen gymnasium?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D2E709-D810-4BF9-510A-1E9687277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536" y="640080"/>
            <a:ext cx="5053066" cy="254660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sz="1400" dirty="0"/>
              <a:t>Leerling die de meest brede opleiding wil, voorsprong op anderen, zeer goede vooropleiding voor de universiteit</a:t>
            </a:r>
          </a:p>
          <a:p>
            <a:r>
              <a:rPr lang="nl-NL" sz="1400" dirty="0"/>
              <a:t>Leerling die de verhalen leuk vindt en zich graag verdiept in de cultuur en geschiedenis</a:t>
            </a:r>
            <a:endParaRPr lang="nl-NL" sz="1400" dirty="0">
              <a:ea typeface="Calibri"/>
              <a:cs typeface="Calibri"/>
            </a:endParaRPr>
          </a:p>
          <a:p>
            <a:r>
              <a:rPr lang="nl-NL" sz="1400" dirty="0"/>
              <a:t>Leerling die van wiskunde, natuurkunde houdt en geen Frans/Duits wil houden, </a:t>
            </a:r>
            <a:r>
              <a:rPr lang="nl-NL" sz="1400" dirty="0" err="1"/>
              <a:t>bètaleerling</a:t>
            </a:r>
            <a:endParaRPr lang="nl-NL" sz="1400" dirty="0">
              <a:ea typeface="Calibri"/>
              <a:cs typeface="Calibri"/>
            </a:endParaRPr>
          </a:p>
          <a:p>
            <a:r>
              <a:rPr lang="nl-NL" sz="1400" dirty="0"/>
              <a:t>Leerling die het puzzelen in het Latijn graag doet en het bijzonder vindt om teksten van 2000-2800 jaar oud te lezen </a:t>
            </a:r>
          </a:p>
          <a:p>
            <a:r>
              <a:rPr lang="nl-NL" sz="1400" dirty="0">
                <a:ea typeface="Calibri"/>
                <a:cs typeface="Calibri"/>
              </a:rPr>
              <a:t>Leerling die goed kan leren, uitdaging wil, verder niet zoveel heeft met de cultuur, praktische type</a:t>
            </a:r>
          </a:p>
          <a:p>
            <a:r>
              <a:rPr lang="nl-NL" sz="1400" dirty="0">
                <a:ea typeface="Calibri"/>
                <a:cs typeface="Calibri"/>
              </a:rPr>
              <a:t>Creatieve leerling, praktische opdrachten</a:t>
            </a:r>
          </a:p>
          <a:p>
            <a:endParaRPr lang="nl-NL" sz="1400" dirty="0">
              <a:ea typeface="Calibri"/>
              <a:cs typeface="Calibri"/>
            </a:endParaRPr>
          </a:p>
          <a:p>
            <a:endParaRPr lang="nl-NL" sz="1400" dirty="0">
              <a:ea typeface="Calibri"/>
              <a:cs typeface="Calibri"/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A4A4CF6-E5F9-54BF-6DCE-FC28BF37A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8398" y="4056412"/>
            <a:ext cx="5057398" cy="2546605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nl-NL" sz="2000"/>
              <a:t>De keuze voor het gymnasium is voor het tweede en derde jaar</a:t>
            </a:r>
          </a:p>
          <a:p>
            <a:endParaRPr lang="nl-NL" sz="2000"/>
          </a:p>
          <a:p>
            <a:r>
              <a:rPr lang="nl-NL" sz="2000"/>
              <a:t>Overstap naar het atheneum na het derde of vierde jaar</a:t>
            </a:r>
          </a:p>
        </p:txBody>
      </p:sp>
    </p:spTree>
    <p:extLst>
      <p:ext uri="{BB962C8B-B14F-4D97-AF65-F5344CB8AC3E}">
        <p14:creationId xmlns:p14="http://schemas.microsoft.com/office/powerpoint/2010/main" val="415255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802F0-DB2C-06FC-4884-4AE3FB9D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nl-NL" sz="3600">
                <a:solidFill>
                  <a:srgbClr val="FFFFFF"/>
                </a:solidFill>
              </a:rPr>
              <a:t>voordelen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08F1B0-B809-DDA3-BABC-71D7651D4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4090" y="1412489"/>
            <a:ext cx="4019918" cy="50889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Je bouwt een voorsprong in kennis op en krijgt uitstekende vaardigheden  &gt; bij universitaire studies met </a:t>
            </a:r>
            <a:r>
              <a:rPr lang="nl-NL" sz="2000" dirty="0" err="1"/>
              <a:t>numerus</a:t>
            </a:r>
            <a:r>
              <a:rPr lang="nl-NL" sz="2000" dirty="0"/>
              <a:t> fixus / je vergroot de kans dat je succesvol bent op de universiteit enorm</a:t>
            </a:r>
            <a:endParaRPr lang="nl-NL" sz="2000">
              <a:ea typeface="Calibri"/>
              <a:cs typeface="Calibri"/>
            </a:endParaRPr>
          </a:p>
          <a:p>
            <a:r>
              <a:rPr lang="nl-NL" sz="2000" dirty="0"/>
              <a:t>Je leert heel gemakkelijk een andere taal</a:t>
            </a:r>
            <a:endParaRPr lang="nl-NL" sz="2000">
              <a:ea typeface="Calibri"/>
              <a:cs typeface="Calibri"/>
            </a:endParaRPr>
          </a:p>
          <a:p>
            <a:r>
              <a:rPr lang="nl-NL" sz="2000" dirty="0"/>
              <a:t>Andere vakken gaan je gemakkelijker af door je extra kennis bij Latijn / Grieks; zowel inhoudelijk (leesteksten examen of naamvallen bij Duits) als qua vaardigheden (woorden leren, schrijven, beargumenteren enz.) </a:t>
            </a:r>
            <a:endParaRPr lang="nl-NL" sz="2000">
              <a:ea typeface="Calibri"/>
              <a:cs typeface="Calibri"/>
            </a:endParaRPr>
          </a:p>
          <a:p>
            <a:endParaRPr lang="nl-NL" sz="160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6C4A78B-B573-65CF-0EFC-9C40C2931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Je mag Duits en Frans laten vallen na de vierde klas</a:t>
            </a:r>
          </a:p>
          <a:p>
            <a:r>
              <a:rPr lang="nl-NL" sz="2000" dirty="0"/>
              <a:t>KCV-vak met excursies naar het Paleis op de Dam, gipsenzolder in Amsterdam, Duitslandreis</a:t>
            </a:r>
            <a:endParaRPr lang="nl-NL" sz="2000" dirty="0">
              <a:ea typeface="Calibri"/>
              <a:cs typeface="Calibri"/>
            </a:endParaRPr>
          </a:p>
          <a:p>
            <a:r>
              <a:rPr lang="nl-NL" sz="2000" dirty="0"/>
              <a:t>Voornemen om Romereis te organiseren: dan zie je het in het echt</a:t>
            </a:r>
            <a:endParaRPr lang="nl-NL" sz="2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09603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802F0-DB2C-06FC-4884-4AE3FB9D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nl-NL" sz="3600">
                <a:solidFill>
                  <a:srgbClr val="FFFFFF"/>
                </a:solidFill>
              </a:rPr>
              <a:t>voordelen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08F1B0-B809-DDA3-BABC-71D7651D4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4090" y="1412489"/>
            <a:ext cx="4019918" cy="50889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000" dirty="0">
                <a:ea typeface="Calibri"/>
                <a:cs typeface="Calibri"/>
              </a:rPr>
              <a:t>De klassen zijn over het algemeen wat kleiner: 15-25 leerlingen &gt; veel persoonlijke aandacht</a:t>
            </a:r>
          </a:p>
          <a:p>
            <a:pPr marL="0" indent="0">
              <a:buNone/>
            </a:pPr>
            <a:endParaRPr lang="nl-NL" sz="2000" dirty="0">
              <a:cs typeface="Calibri"/>
            </a:endParaRPr>
          </a:p>
          <a:p>
            <a:pPr marL="0" indent="0">
              <a:buNone/>
            </a:pPr>
            <a:r>
              <a:rPr lang="nl-NL" sz="2000" dirty="0">
                <a:cs typeface="Calibri"/>
              </a:rPr>
              <a:t>Gymnasiumleerlingen van de bovenbouw geven bijles aan die van de onderbouw</a:t>
            </a:r>
          </a:p>
          <a:p>
            <a:pPr marL="0" indent="0">
              <a:buNone/>
            </a:pPr>
            <a:endParaRPr lang="nl-NL" sz="2000" dirty="0">
              <a:cs typeface="Calibri"/>
            </a:endParaRPr>
          </a:p>
          <a:p>
            <a:pPr marL="0" indent="0">
              <a:buNone/>
            </a:pPr>
            <a:r>
              <a:rPr lang="nl-NL" sz="2000" dirty="0" err="1">
                <a:cs typeface="Calibri" panose="020F0502020204030204"/>
              </a:rPr>
              <a:t>Gymnasiumdag</a:t>
            </a:r>
            <a:r>
              <a:rPr lang="nl-NL" sz="2000" dirty="0">
                <a:cs typeface="Calibri" panose="020F0502020204030204"/>
              </a:rPr>
              <a:t>: dag met vakoverstijgende workshops </a:t>
            </a:r>
          </a:p>
          <a:p>
            <a:endParaRPr lang="nl-NL" sz="16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77637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2754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 descr="Afbeelding met grafiek&#10;&#10;Automatisch gegenereerde beschrijving">
            <a:extLst>
              <a:ext uri="{FF2B5EF4-FFF2-40B4-BE49-F238E27FC236}">
                <a16:creationId xmlns:a16="http://schemas.microsoft.com/office/drawing/2014/main" id="{2E2526D9-1D89-BFA6-A7D5-58AAA17DA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5302" y="640080"/>
            <a:ext cx="5592798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7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33F53B75334749A750B0CFEFD9D6A3" ma:contentTypeVersion="13" ma:contentTypeDescription="Een nieuw document maken." ma:contentTypeScope="" ma:versionID="65f88460e6dc5988bf75466a3faad5db">
  <xsd:schema xmlns:xsd="http://www.w3.org/2001/XMLSchema" xmlns:xs="http://www.w3.org/2001/XMLSchema" xmlns:p="http://schemas.microsoft.com/office/2006/metadata/properties" xmlns:ns3="bba1bf84-76e4-48a6-857d-c6a221f78d79" xmlns:ns4="6304c4b7-6a3d-4426-ba31-c6953cb4c56b" targetNamespace="http://schemas.microsoft.com/office/2006/metadata/properties" ma:root="true" ma:fieldsID="ad56932337354d6a2e6c6c394f415309" ns3:_="" ns4:_="">
    <xsd:import namespace="bba1bf84-76e4-48a6-857d-c6a221f78d79"/>
    <xsd:import namespace="6304c4b7-6a3d-4426-ba31-c6953cb4c5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a1bf84-76e4-48a6-857d-c6a221f78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4c4b7-6a3d-4426-ba31-c6953cb4c56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1CF074-87F8-4D67-AB1B-BE333979A9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80B83E-9CD1-413A-95D6-3532A2503EC3}">
  <ds:schemaRefs>
    <ds:schemaRef ds:uri="6304c4b7-6a3d-4426-ba31-c6953cb4c56b"/>
    <ds:schemaRef ds:uri="bba1bf84-76e4-48a6-857d-c6a221f78d7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160476B-5A4F-40F4-84AC-7BF5B3F83BB6}">
  <ds:schemaRefs>
    <ds:schemaRef ds:uri="6304c4b7-6a3d-4426-ba31-c6953cb4c56b"/>
    <ds:schemaRef ds:uri="bba1bf84-76e4-48a6-857d-c6a221f78d7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met educatieve onderwerpen, ontwerp met schoolbordillustratie (breedbeeld)</Template>
  <TotalTime>0</TotalTime>
  <Words>607</Words>
  <Application>Microsoft Office PowerPoint</Application>
  <PresentationFormat>Breedbeeld</PresentationFormat>
  <Paragraphs>58</Paragraphs>
  <Slides>10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Ouders brugklas Voorlichting over de keuze gymnasium - atheneum</vt:lpstr>
      <vt:lpstr>Voorbereidend wetenschappelijk onderwijs: vwo</vt:lpstr>
      <vt:lpstr>Praktische informatie onderbouw en bovenbouw</vt:lpstr>
      <vt:lpstr>PowerPoint-presentatie</vt:lpstr>
      <vt:lpstr>PowerPoint-presentatie</vt:lpstr>
      <vt:lpstr>Inhoud van de vakken: taal én cultuur </vt:lpstr>
      <vt:lpstr>Wat voor leerlingen kiezen gymnasium? </vt:lpstr>
      <vt:lpstr>voordelen</vt:lpstr>
      <vt:lpstr>voordelen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Info-avond Brug+</dc:title>
  <dc:creator>J. Kruijver</dc:creator>
  <cp:lastModifiedBy>R. Mijnen</cp:lastModifiedBy>
  <cp:revision>267</cp:revision>
  <dcterms:created xsi:type="dcterms:W3CDTF">2021-02-05T10:12:43Z</dcterms:created>
  <dcterms:modified xsi:type="dcterms:W3CDTF">2023-06-29T07:05:41Z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0x0101001E33F53B75334749A750B0CFEFD9D6A3</vt:lpwstr>
  </property>
</Properties>
</file>