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4"/>
  </p:sldMasterIdLst>
  <p:notesMasterIdLst>
    <p:notesMasterId r:id="rId34"/>
  </p:notesMasterIdLst>
  <p:handoutMasterIdLst>
    <p:handoutMasterId r:id="rId35"/>
  </p:handoutMasterIdLst>
  <p:sldIdLst>
    <p:sldId id="256" r:id="rId5"/>
    <p:sldId id="267" r:id="rId6"/>
    <p:sldId id="383" r:id="rId7"/>
    <p:sldId id="382" r:id="rId8"/>
    <p:sldId id="352" r:id="rId9"/>
    <p:sldId id="384" r:id="rId10"/>
    <p:sldId id="325" r:id="rId11"/>
    <p:sldId id="320" r:id="rId12"/>
    <p:sldId id="356" r:id="rId13"/>
    <p:sldId id="363" r:id="rId14"/>
    <p:sldId id="367" r:id="rId15"/>
    <p:sldId id="361" r:id="rId16"/>
    <p:sldId id="362" r:id="rId17"/>
    <p:sldId id="336" r:id="rId18"/>
    <p:sldId id="350" r:id="rId19"/>
    <p:sldId id="353" r:id="rId20"/>
    <p:sldId id="371" r:id="rId21"/>
    <p:sldId id="373" r:id="rId22"/>
    <p:sldId id="374" r:id="rId23"/>
    <p:sldId id="375" r:id="rId24"/>
    <p:sldId id="378" r:id="rId25"/>
    <p:sldId id="380" r:id="rId26"/>
    <p:sldId id="381" r:id="rId27"/>
    <p:sldId id="377" r:id="rId28"/>
    <p:sldId id="372" r:id="rId29"/>
    <p:sldId id="379" r:id="rId30"/>
    <p:sldId id="355" r:id="rId31"/>
    <p:sldId id="318" r:id="rId32"/>
    <p:sldId id="322" r:id="rId33"/>
  </p:sldIdLst>
  <p:sldSz cx="12192000" cy="6858000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pke Ruijter" initials="SR" lastIdx="0" clrIdx="0">
    <p:extLst>
      <p:ext uri="{19B8F6BF-5375-455C-9EA6-DF929625EA0E}">
        <p15:presenceInfo xmlns:p15="http://schemas.microsoft.com/office/powerpoint/2012/main" userId="Sipke Ruij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D0732C-C704-47A8-BB21-5DB87BBEAF6C}" v="385" dt="2025-01-13T16:08:54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D04FB-D568-44A4-92BE-73639CA746D6}" type="datetimeFigureOut">
              <a:rPr lang="nl-NL" smtClean="0"/>
              <a:t>15-1-2025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5CA60-40D5-4A75-93B3-2D4387E7492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8814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45:11.42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45:15.55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45:16.38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45:17.48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45:18.34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45:19.18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45:19.54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1T17:47:31.700"/>
    </inkml:context>
    <inkml:brush xml:id="br0">
      <inkml:brushProperty name="width" value="0.025" units="cm"/>
      <inkml:brushProperty name="height" value="0.025" units="cm"/>
      <inkml:brushProperty name="color" value="#849398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1DA3C-444D-4CFD-A171-4C51512B2827}" type="datetimeFigureOut">
              <a:rPr lang="nl-NL" smtClean="0"/>
              <a:t>15-1-2025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750" y="4751388"/>
            <a:ext cx="5335588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825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3A4DC-0A42-470B-A3CC-A8A01A0B74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924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697-9D75-4DE8-8C28-1296A6CF43C1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20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8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80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7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8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64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75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0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82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3645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688958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232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859093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00644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036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5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7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16.png"/><Relationship Id="rId7" Type="http://schemas.openxmlformats.org/officeDocument/2006/relationships/customXml" Target="../ink/ink5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customXml" Target="../ink/ink3.xml"/><Relationship Id="rId4" Type="http://schemas.openxmlformats.org/officeDocument/2006/relationships/customXml" Target="../ink/ink2.xml"/><Relationship Id="rId9" Type="http://schemas.openxmlformats.org/officeDocument/2006/relationships/customXml" Target="../ink/ink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mailto:B.rooimans@bonhoeffer.n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6167D22-B2B2-4469-BE4E-6B0DC972E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330B73-7E54-4A25-AB6C-B2B287F38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8253" y="2519287"/>
            <a:ext cx="8915399" cy="155448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NL" sz="3000" b="1" dirty="0">
                <a:solidFill>
                  <a:srgbClr val="4D4437"/>
                </a:solidFill>
              </a:rPr>
              <a:t>Vakkenkeuze vwo 3</a:t>
            </a:r>
            <a:br>
              <a:rPr lang="nl-NL" sz="3000" b="1" dirty="0">
                <a:solidFill>
                  <a:srgbClr val="4D4437"/>
                </a:solidFill>
              </a:rPr>
            </a:br>
            <a:br>
              <a:rPr lang="nl-NL" sz="3000" b="1" dirty="0">
                <a:solidFill>
                  <a:srgbClr val="4D4437"/>
                </a:solidFill>
              </a:rPr>
            </a:br>
            <a:r>
              <a:rPr lang="nl-NL" sz="3000" b="1" dirty="0">
                <a:solidFill>
                  <a:srgbClr val="4D4437"/>
                </a:solidFill>
              </a:rPr>
              <a:t>Welkom!</a:t>
            </a:r>
          </a:p>
        </p:txBody>
      </p:sp>
      <p:sp>
        <p:nvSpPr>
          <p:cNvPr id="8" name="Ondertitel 7">
            <a:extLst>
              <a:ext uri="{FF2B5EF4-FFF2-40B4-BE49-F238E27FC236}">
                <a16:creationId xmlns:a16="http://schemas.microsoft.com/office/drawing/2014/main" id="{D5808F34-AFB6-4FFC-92D3-FAB67E735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1920" y="4988560"/>
            <a:ext cx="9530080" cy="17475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1100" i="1" dirty="0"/>
              <a:t>	</a:t>
            </a:r>
          </a:p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C00000"/>
                </a:solidFill>
              </a:rPr>
              <a:t>Januari 2025   </a:t>
            </a:r>
          </a:p>
          <a:p>
            <a:pPr>
              <a:lnSpc>
                <a:spcPct val="90000"/>
              </a:lnSpc>
            </a:pPr>
            <a:endParaRPr lang="nl-NL" b="1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nl-NL" dirty="0">
                <a:solidFill>
                  <a:srgbClr val="C00000"/>
                </a:solidFill>
              </a:rPr>
              <a:t>Patrick Verwindt (afdelingsleider vwo onderbouw) </a:t>
            </a:r>
          </a:p>
          <a:p>
            <a:pPr>
              <a:lnSpc>
                <a:spcPct val="90000"/>
              </a:lnSpc>
            </a:pPr>
            <a:r>
              <a:rPr lang="nl-NL" dirty="0">
                <a:solidFill>
                  <a:srgbClr val="C00000"/>
                </a:solidFill>
              </a:rPr>
              <a:t>Barbara Rooimans (decaan vwo)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7E2F65-D0DD-4710-977A-873706F90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D44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BD128A1-BE9A-4AFC-AC59-6000FC66D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960" y="334887"/>
            <a:ext cx="4556646" cy="1554480"/>
          </a:xfrm>
          <a:prstGeom prst="rect">
            <a:avLst/>
          </a:prstGeom>
        </p:spPr>
      </p:pic>
      <p:sp>
        <p:nvSpPr>
          <p:cNvPr id="17" name="Freeform 33">
            <a:extLst>
              <a:ext uri="{FF2B5EF4-FFF2-40B4-BE49-F238E27FC236}">
                <a16:creationId xmlns:a16="http://schemas.microsoft.com/office/drawing/2014/main" id="{783A863A-BB4D-4ECD-8D75-B5B6F03D7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81489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AutoShape 2" descr="Afbeeldingsresultaat voor bonhoeffer college">
            <a:extLst>
              <a:ext uri="{FF2B5EF4-FFF2-40B4-BE49-F238E27FC236}">
                <a16:creationId xmlns:a16="http://schemas.microsoft.com/office/drawing/2014/main" id="{35D2B6F4-74E7-40D6-A5DA-752D1D64DE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5489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F909E5-79C9-4F67-8533-F1C8377B1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nl-NL" dirty="0"/>
              <a:t>Programma</a:t>
            </a:r>
            <a:endParaRPr lang="nl-NL" dirty="0">
              <a:latin typeface="Rockwell Condensed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EC21E-B28C-4F96-880D-F09A275FF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04951"/>
            <a:ext cx="5835121" cy="451485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nl-NL" sz="2200" dirty="0"/>
          </a:p>
          <a:p>
            <a:pPr>
              <a:lnSpc>
                <a:spcPct val="90000"/>
              </a:lnSpc>
            </a:pPr>
            <a:r>
              <a:rPr lang="nl-NL" sz="2200" dirty="0"/>
              <a:t>“Get up </a:t>
            </a:r>
            <a:r>
              <a:rPr lang="nl-NL" sz="2200" dirty="0" err="1"/>
              <a:t>if</a:t>
            </a:r>
            <a:r>
              <a:rPr lang="nl-NL" sz="2200" dirty="0"/>
              <a:t> </a:t>
            </a:r>
            <a:r>
              <a:rPr lang="nl-NL" sz="2200" dirty="0" err="1"/>
              <a:t>you</a:t>
            </a:r>
            <a:r>
              <a:rPr lang="nl-NL" sz="2200" dirty="0"/>
              <a:t>…”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Toekomst &amp; LOB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Studies &amp; toelatingseisen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Profielkeuze: 4</a:t>
            </a:r>
            <a:r>
              <a:rPr lang="nl-NL" sz="2200" baseline="30000" dirty="0"/>
              <a:t>e</a:t>
            </a:r>
            <a:r>
              <a:rPr lang="nl-NL" sz="2200" dirty="0"/>
              <a:t> klas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Stroomkeuze: 3</a:t>
            </a:r>
            <a:r>
              <a:rPr lang="nl-NL" sz="2200" baseline="30000" dirty="0"/>
              <a:t>e</a:t>
            </a:r>
            <a:r>
              <a:rPr lang="nl-NL" sz="2200" dirty="0"/>
              <a:t> klas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Tijdspad dit jaar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Nieuwe vakken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Rol van ouders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Persoonlijke hulp</a:t>
            </a:r>
          </a:p>
          <a:p>
            <a:pPr>
              <a:lnSpc>
                <a:spcPct val="90000"/>
              </a:lnSpc>
            </a:pPr>
            <a:r>
              <a:rPr lang="nl-NL" sz="2200" dirty="0"/>
              <a:t>Tijd voor vragen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5B961EC-F93B-47BF-96D8-2D0ACD20C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7305"/>
          <a:stretch/>
        </p:blipFill>
        <p:spPr>
          <a:xfrm>
            <a:off x="9938657" y="3958216"/>
            <a:ext cx="2102076" cy="273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2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5FCC73-C344-A1CD-C439-C23AA432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Get up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…. (voor ouders)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F0A6AA-4DF5-F4E5-EAD7-CBB6A52B6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je denkt dat je kind vrij zeker weet welke vakken hij/ zij wil kiezen</a:t>
            </a:r>
          </a:p>
          <a:p>
            <a:r>
              <a:rPr lang="nl-NL" dirty="0"/>
              <a:t>Als je denkt dat je kind nog niet weet welke vakken hij/ zij wil kiezen</a:t>
            </a:r>
          </a:p>
          <a:p>
            <a:endParaRPr lang="nl-NL" dirty="0"/>
          </a:p>
          <a:p>
            <a:r>
              <a:rPr lang="nl-NL" dirty="0"/>
              <a:t>Als je al best aardig weet hoe de profielen in elkaar zitten</a:t>
            </a:r>
          </a:p>
          <a:p>
            <a:r>
              <a:rPr lang="nl-NL" dirty="0"/>
              <a:t>Als je nog niet zo goed weet hoe de profielen in elkaar zitten</a:t>
            </a:r>
          </a:p>
          <a:p>
            <a:endParaRPr lang="nl-NL" dirty="0"/>
          </a:p>
          <a:p>
            <a:r>
              <a:rPr lang="nl-NL" dirty="0"/>
              <a:t>Als jij vrij goed weet wat je kind zou ‘moeten’ kiezen</a:t>
            </a:r>
          </a:p>
          <a:p>
            <a:r>
              <a:rPr lang="nl-NL" dirty="0"/>
              <a:t>Als je het idee hebt dat je als ouder veel invloed hebt op deze keuze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609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BC9AA-AAA2-3D4C-09C0-10ABEEB2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Get up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…  (voor leerlingen)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49AE90-0C09-16D7-D429-25CFB361D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28890"/>
          </a:xfrm>
        </p:spPr>
        <p:txBody>
          <a:bodyPr>
            <a:normAutofit/>
          </a:bodyPr>
          <a:lstStyle/>
          <a:p>
            <a:r>
              <a:rPr lang="nl-NL" dirty="0"/>
              <a:t>Als je al vrij </a:t>
            </a:r>
            <a:r>
              <a:rPr lang="nl-NL" u="sng" dirty="0"/>
              <a:t>zeker</a:t>
            </a:r>
            <a:r>
              <a:rPr lang="nl-NL" dirty="0"/>
              <a:t> weet welke vakken je wil gaan kiezen</a:t>
            </a:r>
          </a:p>
          <a:p>
            <a:r>
              <a:rPr lang="nl-NL" dirty="0"/>
              <a:t>Als je </a:t>
            </a:r>
            <a:r>
              <a:rPr lang="nl-NL" u="sng" dirty="0"/>
              <a:t>ongeveer</a:t>
            </a:r>
            <a:r>
              <a:rPr lang="nl-NL" dirty="0"/>
              <a:t> een idee hebt over de vakken die je wil kiezen</a:t>
            </a:r>
          </a:p>
          <a:p>
            <a:r>
              <a:rPr lang="nl-NL" dirty="0"/>
              <a:t>Als je nog </a:t>
            </a:r>
            <a:r>
              <a:rPr lang="nl-NL" u="sng" dirty="0"/>
              <a:t>geen idee </a:t>
            </a:r>
            <a:r>
              <a:rPr lang="nl-NL" dirty="0"/>
              <a:t>hebt welke vakken je wil gaan kiezen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Als je vindt dat je vooral vakken moet kiezen waar je later nog alle kanten mee op kunt</a:t>
            </a:r>
          </a:p>
          <a:p>
            <a:r>
              <a:rPr lang="nl-NL" dirty="0"/>
              <a:t>Als je vindt dat je vooral vakken moet kiezen waar je goed in bent</a:t>
            </a:r>
          </a:p>
          <a:p>
            <a:r>
              <a:rPr lang="nl-NL" dirty="0"/>
              <a:t>Als je vindt dat je vooral vakken moet kiezen die je leuk vindt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Als je het heel gênant vond dat je steeds moest gaan staan</a:t>
            </a:r>
          </a:p>
          <a:p>
            <a:r>
              <a:rPr lang="nl-NL" dirty="0"/>
              <a:t>Als je zou willen dat je ouders zich er niet zo mee zouden bemoeien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284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030214-227F-42DB-9282-BBA6AF8D9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6E1314-C781-43B2-A600-89D227D92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889" y="1059872"/>
            <a:ext cx="3012216" cy="4851349"/>
          </a:xfrm>
        </p:spPr>
        <p:txBody>
          <a:bodyPr>
            <a:normAutofit/>
          </a:bodyPr>
          <a:lstStyle/>
          <a:p>
            <a:r>
              <a:rPr lang="nl-NL" dirty="0"/>
              <a:t>Toekomst</a:t>
            </a:r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0D7A9289-BAD1-4A78-979F-A655C886D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1149203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4F0291-84D0-4601-B8C7-EBFB8C6DE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68" y="2611120"/>
            <a:ext cx="6224244" cy="40944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2000"/>
              <a:t>LOB:  dromen – durven - </a:t>
            </a:r>
            <a:r>
              <a:rPr lang="nl-NL" sz="2000" u="sng"/>
              <a:t>doen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/>
          </a:p>
          <a:p>
            <a:pPr>
              <a:lnSpc>
                <a:spcPct val="90000"/>
              </a:lnSpc>
            </a:pPr>
            <a:r>
              <a:rPr lang="nl-NL" sz="2000"/>
              <a:t>Plezier &amp; haalbaarheid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/>
          </a:p>
          <a:p>
            <a:pPr>
              <a:lnSpc>
                <a:spcPct val="90000"/>
              </a:lnSpc>
            </a:pPr>
            <a:r>
              <a:rPr lang="nl-NL" sz="2000"/>
              <a:t>Wat komt hierna?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l-NL" sz="2000"/>
              <a:t>	Examen, studeren, werken, 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l-NL" sz="2000"/>
              <a:t>	Veel nieuwe beroepen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/>
          </a:p>
          <a:p>
            <a:pPr>
              <a:lnSpc>
                <a:spcPct val="90000"/>
              </a:lnSpc>
            </a:pPr>
            <a:r>
              <a:rPr lang="nl-NL" sz="2000"/>
              <a:t>MBO – HBO – WO</a:t>
            </a:r>
          </a:p>
          <a:p>
            <a:pPr marL="0" indent="0">
              <a:lnSpc>
                <a:spcPct val="90000"/>
              </a:lnSpc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566056D-F3DD-7094-B5EB-20B5221EF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98" y="4016828"/>
            <a:ext cx="1839473" cy="260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01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BB724F1-DC90-45FC-9E90-E1A33393D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28DE88-9989-4D6E-84A4-51A8EBD4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267478" cy="6858000"/>
          </a:xfrm>
          <a:prstGeom prst="rect">
            <a:avLst/>
          </a:prstGeom>
          <a:solidFill>
            <a:srgbClr val="347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7565F37-6E1C-828B-3510-49A5098BDE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7" r="587" b="-1"/>
          <a:stretch/>
        </p:blipFill>
        <p:spPr>
          <a:xfrm>
            <a:off x="1001486" y="10"/>
            <a:ext cx="11190514" cy="685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98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048C4-D402-4ADB-A652-0C03F0C29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nl-NL"/>
              <a:t>Studies &amp; toelatingseisen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E57D05B-C791-4CF5-AE2C-07C5F03BF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604224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2000" dirty="0"/>
              <a:t>Studies met selectie</a:t>
            </a:r>
          </a:p>
          <a:p>
            <a:pPr>
              <a:lnSpc>
                <a:spcPct val="90000"/>
              </a:lnSpc>
            </a:pPr>
            <a:r>
              <a:rPr lang="nl-NL" sz="2000" dirty="0"/>
              <a:t>Studies met </a:t>
            </a:r>
            <a:r>
              <a:rPr lang="nl-NL" sz="2000" dirty="0" err="1"/>
              <a:t>numerus</a:t>
            </a:r>
            <a:r>
              <a:rPr lang="nl-NL" sz="2000" dirty="0"/>
              <a:t> fixus (toelating/ loting)</a:t>
            </a:r>
          </a:p>
          <a:p>
            <a:pPr>
              <a:lnSpc>
                <a:spcPct val="90000"/>
              </a:lnSpc>
            </a:pPr>
            <a:r>
              <a:rPr lang="nl-NL" sz="2000" dirty="0"/>
              <a:t>Overige studies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/>
          </a:p>
          <a:p>
            <a:pPr marL="0" indent="0">
              <a:lnSpc>
                <a:spcPct val="90000"/>
              </a:lnSpc>
              <a:buNone/>
            </a:pPr>
            <a:r>
              <a:rPr lang="nl-NL" sz="2000" dirty="0"/>
              <a:t>Opleidingen vragen vakken, geen profiel.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l-NL" sz="2000" dirty="0"/>
              <a:t>Globaal vragen ze:</a:t>
            </a:r>
          </a:p>
          <a:p>
            <a:pPr lvl="1">
              <a:lnSpc>
                <a:spcPct val="90000"/>
              </a:lnSpc>
            </a:pPr>
            <a:r>
              <a:rPr lang="nl-NL" dirty="0"/>
              <a:t>‘International’	2</a:t>
            </a:r>
            <a:r>
              <a:rPr lang="nl-NL" baseline="30000" dirty="0"/>
              <a:t>e</a:t>
            </a:r>
            <a:r>
              <a:rPr lang="nl-NL" dirty="0"/>
              <a:t> moderne vreemde taal</a:t>
            </a:r>
          </a:p>
          <a:p>
            <a:pPr lvl="1">
              <a:lnSpc>
                <a:spcPct val="90000"/>
              </a:lnSpc>
            </a:pPr>
            <a:r>
              <a:rPr lang="nl-NL" dirty="0"/>
              <a:t>Pabo			AK, GS, Bi/NA</a:t>
            </a:r>
          </a:p>
          <a:p>
            <a:pPr lvl="1">
              <a:lnSpc>
                <a:spcPct val="90000"/>
              </a:lnSpc>
            </a:pPr>
            <a:r>
              <a:rPr lang="nl-NL" dirty="0"/>
              <a:t>Economie		soms </a:t>
            </a:r>
            <a:r>
              <a:rPr lang="nl-NL" dirty="0" err="1"/>
              <a:t>wisB</a:t>
            </a:r>
            <a:r>
              <a:rPr lang="nl-NL" dirty="0"/>
              <a:t>, vaak A  (HBO=+EC)</a:t>
            </a:r>
          </a:p>
          <a:p>
            <a:pPr lvl="1">
              <a:lnSpc>
                <a:spcPct val="90000"/>
              </a:lnSpc>
            </a:pPr>
            <a:r>
              <a:rPr lang="nl-NL" dirty="0"/>
              <a:t>Gezondheid	</a:t>
            </a:r>
            <a:r>
              <a:rPr lang="nl-NL" dirty="0" err="1"/>
              <a:t>WiA</a:t>
            </a:r>
            <a:r>
              <a:rPr lang="nl-NL" dirty="0"/>
              <a:t>/B, Bi, NA, SK</a:t>
            </a:r>
          </a:p>
          <a:p>
            <a:pPr lvl="1">
              <a:lnSpc>
                <a:spcPct val="90000"/>
              </a:lnSpc>
            </a:pPr>
            <a:r>
              <a:rPr lang="nl-NL" dirty="0"/>
              <a:t>Exact			</a:t>
            </a:r>
            <a:r>
              <a:rPr lang="nl-NL" dirty="0" err="1"/>
              <a:t>WiB</a:t>
            </a:r>
            <a:r>
              <a:rPr lang="nl-NL" dirty="0"/>
              <a:t>, NA, soms SK</a:t>
            </a:r>
          </a:p>
          <a:p>
            <a:pPr>
              <a:lnSpc>
                <a:spcPct val="90000"/>
              </a:lnSpc>
            </a:pPr>
            <a:endParaRPr lang="nl-NL" sz="2000" dirty="0"/>
          </a:p>
          <a:p>
            <a:pPr>
              <a:lnSpc>
                <a:spcPct val="90000"/>
              </a:lnSpc>
            </a:pPr>
            <a:endParaRPr lang="nl-NL" sz="2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A64DD70-F513-4723-8FE6-3410518F4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452" y="3349021"/>
            <a:ext cx="2873159" cy="129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9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F538A-9124-4493-8795-67B3F1255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73955" cy="1280890"/>
          </a:xfrm>
        </p:spPr>
        <p:txBody>
          <a:bodyPr/>
          <a:lstStyle/>
          <a:p>
            <a:r>
              <a:rPr lang="nl-NL" sz="4500"/>
              <a:t>Profielen: OPBOUW </a:t>
            </a:r>
            <a:r>
              <a:rPr lang="nl-NL"/>
              <a:t>	</a:t>
            </a:r>
            <a:r>
              <a:rPr lang="nl-NL" sz="2000" i="1">
                <a:latin typeface="+mn-lt"/>
              </a:rPr>
              <a:t>(</a:t>
            </a:r>
            <a:r>
              <a:rPr lang="nl-NL" sz="2000" b="1" i="1">
                <a:solidFill>
                  <a:srgbClr val="00B0F0"/>
                </a:solidFill>
                <a:latin typeface="+mn-lt"/>
              </a:rPr>
              <a:t>HAVO</a:t>
            </a:r>
            <a:r>
              <a:rPr lang="nl-NL" sz="2000" i="1">
                <a:latin typeface="+mn-lt"/>
              </a:rPr>
              <a:t> grotendeels gelijk!)</a:t>
            </a:r>
            <a:endParaRPr lang="nl-NL" sz="2000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A14E2A-EE82-4486-B205-E4DA612A9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57080"/>
            <a:ext cx="8535322" cy="5000920"/>
          </a:xfrm>
        </p:spPr>
        <p:txBody>
          <a:bodyPr>
            <a:normAutofit/>
          </a:bodyPr>
          <a:lstStyle/>
          <a:p>
            <a:r>
              <a:rPr lang="nl-NL" sz="2800"/>
              <a:t>Profiel</a:t>
            </a:r>
            <a:r>
              <a:rPr lang="nl-NL" sz="2400"/>
              <a:t> = </a:t>
            </a:r>
            <a:r>
              <a:rPr lang="nl-NL" sz="2400" i="1"/>
              <a:t>		</a:t>
            </a:r>
            <a:r>
              <a:rPr lang="nl-NL" sz="2000" i="1"/>
              <a:t>1. Gemeenschappelijk deel 		</a:t>
            </a:r>
          </a:p>
          <a:p>
            <a:pPr marL="0" indent="0">
              <a:buNone/>
            </a:pPr>
            <a:r>
              <a:rPr lang="nl-NL" sz="2000" i="1"/>
              <a:t>					2. Profiel deel</a:t>
            </a:r>
          </a:p>
          <a:p>
            <a:pPr marL="0" indent="0">
              <a:buNone/>
            </a:pPr>
            <a:r>
              <a:rPr lang="nl-NL" sz="2000" i="1"/>
              <a:t>					3. Vrij deel</a:t>
            </a:r>
          </a:p>
          <a:p>
            <a:pPr marL="0" indent="0">
              <a:buNone/>
            </a:pPr>
            <a:endParaRPr lang="nl-NL" sz="1000" i="1"/>
          </a:p>
          <a:p>
            <a:pPr marL="0" indent="0">
              <a:buNone/>
            </a:pPr>
            <a:r>
              <a:rPr lang="nl-NL" sz="2400"/>
              <a:t>1. Gemeenschappelijk deel  = verplichte vakken</a:t>
            </a:r>
          </a:p>
          <a:p>
            <a:pPr marL="548640" lvl="2" indent="0">
              <a:buNone/>
            </a:pPr>
            <a:endParaRPr lang="nl-NL" sz="2000"/>
          </a:p>
          <a:p>
            <a:pPr marL="0" indent="0">
              <a:buNone/>
            </a:pPr>
            <a:r>
              <a:rPr lang="nl-NL" sz="2400"/>
              <a:t>2. Profiel deel  =  keuze uit C&amp;M / E&amp;M / N&amp;G / N&amp;T</a:t>
            </a:r>
          </a:p>
          <a:p>
            <a:pPr lvl="3"/>
            <a:r>
              <a:rPr lang="nl-NL" sz="2000"/>
              <a:t>4 vakken per profiel</a:t>
            </a:r>
          </a:p>
          <a:p>
            <a:pPr lvl="2"/>
            <a:endParaRPr lang="nl-NL" sz="2000"/>
          </a:p>
          <a:p>
            <a:pPr marL="0" indent="0">
              <a:buNone/>
            </a:pPr>
            <a:r>
              <a:rPr lang="nl-NL" sz="2400"/>
              <a:t>3. Vrij deel  =  brede keuze</a:t>
            </a:r>
          </a:p>
          <a:p>
            <a:pPr lvl="3"/>
            <a:r>
              <a:rPr lang="nl-NL" sz="2000"/>
              <a:t>1 vak verplicht    (+ extra mogelijk)					</a:t>
            </a:r>
            <a:endParaRPr lang="nl-NL" sz="2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BA0A7D-33AD-46A2-A93F-363BD648E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1058" y="5597137"/>
            <a:ext cx="1898513" cy="108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D52B5-AB38-4165-9A12-C4E4FC727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161" y="624110"/>
            <a:ext cx="9716452" cy="1280890"/>
          </a:xfrm>
        </p:spPr>
        <p:txBody>
          <a:bodyPr>
            <a:normAutofit/>
          </a:bodyPr>
          <a:lstStyle/>
          <a:p>
            <a:r>
              <a:rPr lang="nl-NL" sz="4000" dirty="0"/>
              <a:t>1. Het gemeenschappelijk deel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D72223B-D521-4EF6-AD8D-8B6FDC2F7B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76" b="8436"/>
          <a:stretch/>
        </p:blipFill>
        <p:spPr>
          <a:xfrm>
            <a:off x="9352909" y="5032103"/>
            <a:ext cx="2686011" cy="1632857"/>
          </a:xfrm>
          <a:prstGeom prst="rect">
            <a:avLst/>
          </a:prstGeom>
        </p:spPr>
      </p:pic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C698F33-7024-ED5C-9051-1EBA9D323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6045239" cy="4759960"/>
          </a:xfrm>
        </p:spPr>
        <p:txBody>
          <a:bodyPr>
            <a:normAutofit lnSpcReduction="10000"/>
          </a:bodyPr>
          <a:lstStyle/>
          <a:p>
            <a:r>
              <a:rPr lang="nl-NL" sz="2400" dirty="0"/>
              <a:t>Nederlands			</a:t>
            </a:r>
          </a:p>
          <a:p>
            <a:r>
              <a:rPr lang="nl-NL" sz="2400" dirty="0"/>
              <a:t>Engels</a:t>
            </a:r>
          </a:p>
          <a:p>
            <a:r>
              <a:rPr lang="nl-NL" sz="2400" dirty="0"/>
              <a:t>Duits / Frans  </a:t>
            </a:r>
            <a:r>
              <a:rPr lang="nl-NL" sz="1400" dirty="0"/>
              <a:t>(niet op havo)</a:t>
            </a:r>
          </a:p>
          <a:p>
            <a:r>
              <a:rPr lang="nl-NL" sz="2400" dirty="0"/>
              <a:t>Gymnasium: Latijn / Grieks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Maatschappijleer</a:t>
            </a:r>
          </a:p>
          <a:p>
            <a:r>
              <a:rPr lang="nl-NL" sz="2400" dirty="0" err="1"/>
              <a:t>LeVo</a:t>
            </a:r>
            <a:r>
              <a:rPr lang="nl-NL" sz="2400" dirty="0"/>
              <a:t>  </a:t>
            </a:r>
          </a:p>
          <a:p>
            <a:r>
              <a:rPr lang="nl-NL" sz="2400" dirty="0"/>
              <a:t>CKV (atheneum)</a:t>
            </a:r>
          </a:p>
          <a:p>
            <a:endParaRPr lang="nl-NL" sz="2400" dirty="0"/>
          </a:p>
          <a:p>
            <a:r>
              <a:rPr lang="nl-NL" sz="2400" dirty="0"/>
              <a:t>LO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6123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6F091A-3A91-400B-9D60-E25704051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704850"/>
            <a:ext cx="9672490" cy="1191653"/>
          </a:xfrm>
        </p:spPr>
        <p:txBody>
          <a:bodyPr>
            <a:normAutofit fontScale="90000"/>
          </a:bodyPr>
          <a:lstStyle/>
          <a:p>
            <a:r>
              <a:rPr lang="nl-NL" sz="4400" dirty="0"/>
              <a:t>2. Profieldeel</a:t>
            </a:r>
            <a:br>
              <a:rPr lang="nl-NL" sz="3800" dirty="0"/>
            </a:br>
            <a:r>
              <a:rPr lang="nl-NL" sz="3800" i="1" dirty="0"/>
              <a:t>Interesse in maatschappij? </a:t>
            </a:r>
            <a:r>
              <a:rPr lang="nl-NL" sz="3800" i="1" dirty="0">
                <a:sym typeface="Wingdings" panose="05000000000000000000" pitchFamily="2" charset="2"/>
              </a:rPr>
              <a:t> M- stroom </a:t>
            </a:r>
            <a:endParaRPr lang="nl-NL" sz="3800" i="1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EAEC75-9D11-470F-9866-FF24FD559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1492" y="2200617"/>
            <a:ext cx="3553058" cy="576262"/>
          </a:xfrm>
        </p:spPr>
        <p:txBody>
          <a:bodyPr>
            <a:normAutofit fontScale="92500"/>
          </a:bodyPr>
          <a:lstStyle/>
          <a:p>
            <a:r>
              <a:rPr lang="nl-NL" sz="2500" dirty="0"/>
              <a:t>Cultuur &amp; Maatschappij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08DF619-3E95-4525-8899-1DBA39E6C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71492" y="3157194"/>
            <a:ext cx="3992732" cy="2801646"/>
          </a:xfrm>
        </p:spPr>
        <p:txBody>
          <a:bodyPr>
            <a:normAutofit/>
          </a:bodyPr>
          <a:lstStyle/>
          <a:p>
            <a:r>
              <a:rPr lang="nl-NL" dirty="0"/>
              <a:t>GS</a:t>
            </a:r>
          </a:p>
          <a:p>
            <a:r>
              <a:rPr lang="nl-NL" dirty="0" err="1"/>
              <a:t>WisA</a:t>
            </a:r>
            <a:r>
              <a:rPr lang="nl-NL" dirty="0"/>
              <a:t> / </a:t>
            </a:r>
            <a:r>
              <a:rPr lang="nl-NL" dirty="0" err="1"/>
              <a:t>WisC</a:t>
            </a:r>
            <a:endParaRPr lang="nl-NL" dirty="0"/>
          </a:p>
          <a:p>
            <a:r>
              <a:rPr lang="nl-NL" dirty="0"/>
              <a:t>DUI / FRA / </a:t>
            </a:r>
            <a:r>
              <a:rPr lang="nl-NL" dirty="0" err="1"/>
              <a:t>Filo</a:t>
            </a:r>
            <a:r>
              <a:rPr lang="nl-NL" dirty="0"/>
              <a:t> / Art / Muziek</a:t>
            </a:r>
          </a:p>
          <a:p>
            <a:r>
              <a:rPr lang="nl-NL" dirty="0"/>
              <a:t>ECO / AK / MAW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i="1" dirty="0"/>
              <a:t>Iets met… media, filosofie, recht, toerisme, kunst, onderwijs, etc.</a:t>
            </a: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CAEE6A-02CD-472C-987E-2DE76BB04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224" y="2200617"/>
            <a:ext cx="3999001" cy="576262"/>
          </a:xfrm>
        </p:spPr>
        <p:txBody>
          <a:bodyPr>
            <a:normAutofit fontScale="92500"/>
          </a:bodyPr>
          <a:lstStyle/>
          <a:p>
            <a:r>
              <a:rPr lang="nl-NL" sz="2500" dirty="0"/>
              <a:t>Economie &amp; Maatschappij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8C48BAE-2352-4135-885C-A2DF3F095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224" y="3233394"/>
            <a:ext cx="5208016" cy="2801646"/>
          </a:xfrm>
        </p:spPr>
        <p:txBody>
          <a:bodyPr>
            <a:normAutofit/>
          </a:bodyPr>
          <a:lstStyle/>
          <a:p>
            <a:r>
              <a:rPr lang="nl-NL" dirty="0"/>
              <a:t>GS</a:t>
            </a:r>
          </a:p>
          <a:p>
            <a:r>
              <a:rPr lang="nl-NL" dirty="0"/>
              <a:t>ECO</a:t>
            </a:r>
          </a:p>
          <a:p>
            <a:r>
              <a:rPr lang="nl-NL" dirty="0" err="1"/>
              <a:t>WisA</a:t>
            </a:r>
            <a:r>
              <a:rPr lang="nl-NL" dirty="0"/>
              <a:t> / </a:t>
            </a:r>
            <a:r>
              <a:rPr lang="nl-NL" dirty="0" err="1"/>
              <a:t>WisB</a:t>
            </a:r>
            <a:endParaRPr lang="nl-NL" dirty="0"/>
          </a:p>
          <a:p>
            <a:r>
              <a:rPr lang="nl-NL" dirty="0"/>
              <a:t>DUI / FRA / MAW / BECO / AK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i="1" dirty="0"/>
              <a:t>Iets met … bedrijfskunde, accountant, recht, marketing, facilitair management, etc.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10183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6B26E-3D49-4FA9-B8E4-0772A76DA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822960"/>
            <a:ext cx="9738674" cy="1271016"/>
          </a:xfrm>
        </p:spPr>
        <p:txBody>
          <a:bodyPr>
            <a:normAutofit fontScale="90000"/>
          </a:bodyPr>
          <a:lstStyle/>
          <a:p>
            <a:r>
              <a:rPr lang="nl-NL" sz="3800" dirty="0"/>
              <a:t>2. </a:t>
            </a:r>
            <a:r>
              <a:rPr lang="nl-NL" sz="4400" dirty="0"/>
              <a:t>Profieldeel</a:t>
            </a:r>
            <a:br>
              <a:rPr lang="nl-NL" sz="3800" dirty="0"/>
            </a:br>
            <a:r>
              <a:rPr lang="nl-NL" sz="3800" i="1" dirty="0"/>
              <a:t>Interesse in natuur/ techniek</a:t>
            </a:r>
            <a:r>
              <a:rPr lang="nl-NL" sz="3800" i="1" dirty="0">
                <a:sym typeface="Wingdings" panose="05000000000000000000" pitchFamily="2" charset="2"/>
              </a:rPr>
              <a:t></a:t>
            </a:r>
            <a:r>
              <a:rPr lang="nl-NL" sz="3800" i="1" dirty="0"/>
              <a:t>  N-stroom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12E7FD-F556-400C-82D8-74361094F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7823" y="2438182"/>
            <a:ext cx="3992732" cy="502262"/>
          </a:xfrm>
        </p:spPr>
        <p:txBody>
          <a:bodyPr>
            <a:normAutofit/>
          </a:bodyPr>
          <a:lstStyle/>
          <a:p>
            <a:r>
              <a:rPr lang="nl-NL" sz="2500" dirty="0"/>
              <a:t>Natuur &amp; Gezondheid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366B0DE-0011-4C6D-86A8-2532CBA76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67823" y="3284650"/>
            <a:ext cx="4181475" cy="2763939"/>
          </a:xfrm>
        </p:spPr>
        <p:txBody>
          <a:bodyPr/>
          <a:lstStyle/>
          <a:p>
            <a:r>
              <a:rPr lang="nl-NL" dirty="0"/>
              <a:t>SK</a:t>
            </a:r>
          </a:p>
          <a:p>
            <a:r>
              <a:rPr lang="nl-NL" dirty="0" err="1"/>
              <a:t>WisA</a:t>
            </a:r>
            <a:r>
              <a:rPr lang="nl-NL" dirty="0"/>
              <a:t> / </a:t>
            </a:r>
            <a:r>
              <a:rPr lang="nl-NL" dirty="0" err="1"/>
              <a:t>WisB</a:t>
            </a:r>
            <a:endParaRPr lang="nl-NL" dirty="0"/>
          </a:p>
          <a:p>
            <a:r>
              <a:rPr lang="nl-NL" dirty="0"/>
              <a:t>BIO</a:t>
            </a:r>
          </a:p>
          <a:p>
            <a:r>
              <a:rPr lang="nl-NL" dirty="0"/>
              <a:t>NA / AK / NLT  /  O&amp;O</a:t>
            </a:r>
            <a:r>
              <a:rPr lang="nl-NL" sz="1500" dirty="0"/>
              <a:t>(</a:t>
            </a:r>
            <a:r>
              <a:rPr lang="nl-NL" sz="1500" dirty="0" err="1"/>
              <a:t>technasium</a:t>
            </a:r>
            <a:r>
              <a:rPr lang="nl-NL" sz="1500" dirty="0"/>
              <a:t>)</a:t>
            </a:r>
          </a:p>
          <a:p>
            <a:endParaRPr lang="nl-NL" sz="1500" dirty="0"/>
          </a:p>
          <a:p>
            <a:pPr marL="0" indent="0">
              <a:buNone/>
            </a:pPr>
            <a:r>
              <a:rPr lang="nl-NL" i="1" dirty="0"/>
              <a:t>Iets met … voeding, landbouw, gezondheid, milieu, zorg, etc.</a:t>
            </a: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8334D74-2D10-4E49-B028-B56101363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06094" y="2364182"/>
            <a:ext cx="3999001" cy="576262"/>
          </a:xfrm>
        </p:spPr>
        <p:txBody>
          <a:bodyPr>
            <a:normAutofit/>
          </a:bodyPr>
          <a:lstStyle/>
          <a:p>
            <a:r>
              <a:rPr lang="nl-NL" sz="2500" dirty="0"/>
              <a:t>Natuur &amp; Techniek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05A7C41-F0EC-4AD5-9AFA-DFA29F0C3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78752" y="3271100"/>
            <a:ext cx="4712522" cy="2763940"/>
          </a:xfrm>
        </p:spPr>
        <p:txBody>
          <a:bodyPr/>
          <a:lstStyle/>
          <a:p>
            <a:r>
              <a:rPr lang="nl-NL" dirty="0"/>
              <a:t>SK</a:t>
            </a:r>
          </a:p>
          <a:p>
            <a:r>
              <a:rPr lang="nl-NL" dirty="0" err="1"/>
              <a:t>WisB</a:t>
            </a:r>
            <a:endParaRPr lang="nl-NL" dirty="0"/>
          </a:p>
          <a:p>
            <a:r>
              <a:rPr lang="nl-NL" dirty="0"/>
              <a:t>NA</a:t>
            </a:r>
          </a:p>
          <a:p>
            <a:r>
              <a:rPr lang="nl-NL" dirty="0" err="1"/>
              <a:t>WisD</a:t>
            </a:r>
            <a:r>
              <a:rPr lang="nl-NL" dirty="0"/>
              <a:t> / NLT / BIO  /  O&amp;O</a:t>
            </a:r>
            <a:r>
              <a:rPr lang="nl-NL" sz="1500" dirty="0"/>
              <a:t>(</a:t>
            </a:r>
            <a:r>
              <a:rPr lang="nl-NL" sz="1500" dirty="0" err="1"/>
              <a:t>technasium</a:t>
            </a:r>
            <a:r>
              <a:rPr lang="nl-NL" sz="1500" dirty="0"/>
              <a:t>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i="1" dirty="0"/>
              <a:t>Iets met .. chemie, techniek, ontwerp, sterrenkunde, mechanica, etc.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170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293A7B-A329-4585-B67C-76A6E4C1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9" y="484632"/>
            <a:ext cx="9794449" cy="1252728"/>
          </a:xfrm>
        </p:spPr>
        <p:txBody>
          <a:bodyPr>
            <a:normAutofit/>
          </a:bodyPr>
          <a:lstStyle/>
          <a:p>
            <a:r>
              <a:rPr lang="nl-NL" sz="4500" dirty="0"/>
              <a:t> </a:t>
            </a:r>
            <a:r>
              <a:rPr lang="nl-NL" sz="4000" dirty="0"/>
              <a:t>3. Het vrije deel  </a:t>
            </a:r>
            <a:r>
              <a:rPr lang="nl-NL" sz="3800" dirty="0"/>
              <a:t>( &amp; extra vak(ken) )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1913DD-67C6-45DD-A8A9-C9625EE70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3086" y="1765800"/>
            <a:ext cx="8213214" cy="4972457"/>
          </a:xfrm>
        </p:spPr>
        <p:txBody>
          <a:bodyPr>
            <a:normAutofit fontScale="62500" lnSpcReduction="20000"/>
          </a:bodyPr>
          <a:lstStyle/>
          <a:p>
            <a:r>
              <a:rPr lang="nl-NL" sz="3500" dirty="0"/>
              <a:t>1 vak is verplicht</a:t>
            </a:r>
          </a:p>
          <a:p>
            <a:pPr marL="0" indent="0">
              <a:buNone/>
            </a:pPr>
            <a:endParaRPr lang="nl-NL" sz="3100" dirty="0"/>
          </a:p>
          <a:p>
            <a:r>
              <a:rPr lang="nl-NL" sz="3100" dirty="0"/>
              <a:t>2 vakken wordt soms gedaan</a:t>
            </a:r>
          </a:p>
          <a:p>
            <a:pPr lvl="1"/>
            <a:r>
              <a:rPr lang="nl-NL" sz="3100" dirty="0"/>
              <a:t>als ‘alle vakken goed gaan’</a:t>
            </a:r>
          </a:p>
          <a:p>
            <a:pPr lvl="1"/>
            <a:r>
              <a:rPr lang="nl-NL" sz="3100" dirty="0"/>
              <a:t>brede interesse</a:t>
            </a:r>
          </a:p>
          <a:p>
            <a:pPr lvl="1"/>
            <a:r>
              <a:rPr lang="nl-NL" sz="3100" dirty="0"/>
              <a:t>‘uitvlucht’ vak</a:t>
            </a:r>
          </a:p>
          <a:p>
            <a:pPr lvl="1"/>
            <a:r>
              <a:rPr lang="nl-NL" sz="3100" b="1" dirty="0"/>
              <a:t>!!</a:t>
            </a:r>
            <a:r>
              <a:rPr lang="nl-NL" sz="3100" dirty="0"/>
              <a:t>  soms ‘sprokkelen’ / zelfstudie</a:t>
            </a:r>
          </a:p>
          <a:p>
            <a:pPr marL="0" indent="0">
              <a:buNone/>
            </a:pPr>
            <a:endParaRPr lang="nl-NL" sz="3100" dirty="0"/>
          </a:p>
          <a:p>
            <a:r>
              <a:rPr lang="nl-NL" sz="3100" dirty="0"/>
              <a:t>3 vakken een enkele keer</a:t>
            </a:r>
          </a:p>
          <a:p>
            <a:pPr lvl="1"/>
            <a:r>
              <a:rPr lang="nl-NL" sz="3100" dirty="0"/>
              <a:t>als je écht veel meer aan kan en wíl  </a:t>
            </a:r>
          </a:p>
          <a:p>
            <a:pPr lvl="1"/>
            <a:r>
              <a:rPr lang="nl-NL" sz="3100" b="1" dirty="0"/>
              <a:t>!</a:t>
            </a:r>
            <a:r>
              <a:rPr lang="nl-NL" sz="3100" dirty="0"/>
              <a:t> vaak zelfstudie</a:t>
            </a:r>
          </a:p>
          <a:p>
            <a:endParaRPr lang="nl-NL" sz="3100" dirty="0"/>
          </a:p>
          <a:p>
            <a:pPr marL="0" indent="0">
              <a:buNone/>
            </a:pPr>
            <a:r>
              <a:rPr lang="nl-NL" sz="3100" b="1" dirty="0"/>
              <a:t>NB:  Pas in vwo 4 kies je je profiel en wat je 8</a:t>
            </a:r>
            <a:r>
              <a:rPr lang="nl-NL" sz="3100" b="1" baseline="30000" dirty="0"/>
              <a:t>e</a:t>
            </a:r>
            <a:r>
              <a:rPr lang="nl-NL" sz="3100" b="1" dirty="0"/>
              <a:t>/ 9</a:t>
            </a:r>
            <a:r>
              <a:rPr lang="nl-NL" sz="3100" b="1" baseline="30000" dirty="0"/>
              <a:t>e</a:t>
            </a:r>
            <a:r>
              <a:rPr lang="nl-NL" sz="3100" b="1" dirty="0"/>
              <a:t> / 10</a:t>
            </a:r>
            <a:r>
              <a:rPr lang="nl-NL" sz="3100" b="1" baseline="30000" dirty="0"/>
              <a:t>e</a:t>
            </a:r>
            <a:r>
              <a:rPr lang="nl-NL" sz="3100" b="1" dirty="0"/>
              <a:t> vak wordt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endParaRPr lang="nl-NL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0F9048B0-4FFB-0909-0DFC-470EC2747F6A}"/>
                  </a:ext>
                </a:extLst>
              </p14:cNvPr>
              <p14:cNvContentPartPr/>
              <p14:nvPr/>
            </p14:nvContentPartPr>
            <p14:xfrm>
              <a:off x="4010115" y="3400185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0F9048B0-4FFB-0909-0DFC-470EC2747F6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01115" y="3391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27BC8DDF-4707-9239-4DA7-ECDDEA6FA4AF}"/>
                  </a:ext>
                </a:extLst>
              </p14:cNvPr>
              <p14:cNvContentPartPr/>
              <p14:nvPr/>
            </p14:nvContentPartPr>
            <p14:xfrm>
              <a:off x="5886075" y="856425"/>
              <a:ext cx="360" cy="36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27BC8DDF-4707-9239-4DA7-ECDDEA6FA4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7075" y="8477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62ADE4AE-29D6-A51F-EA8D-D2E87E56DFC4}"/>
                  </a:ext>
                </a:extLst>
              </p14:cNvPr>
              <p14:cNvContentPartPr/>
              <p14:nvPr/>
            </p14:nvContentPartPr>
            <p14:xfrm>
              <a:off x="6028995" y="942465"/>
              <a:ext cx="360" cy="360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62ADE4AE-29D6-A51F-EA8D-D2E87E56DFC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20355" y="93346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D24235A6-3E59-1C77-15E5-9C26FAE91C98}"/>
                  </a:ext>
                </a:extLst>
              </p14:cNvPr>
              <p14:cNvContentPartPr/>
              <p14:nvPr/>
            </p14:nvContentPartPr>
            <p14:xfrm>
              <a:off x="6028995" y="971265"/>
              <a:ext cx="36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D24235A6-3E59-1C77-15E5-9C26FAE91C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20355" y="96226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5A32F5C4-6533-D122-970E-FB1A3B5194F2}"/>
                  </a:ext>
                </a:extLst>
              </p14:cNvPr>
              <p14:cNvContentPartPr/>
              <p14:nvPr/>
            </p14:nvContentPartPr>
            <p14:xfrm>
              <a:off x="6248235" y="3371385"/>
              <a:ext cx="360" cy="36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5A32F5C4-6533-D122-970E-FB1A3B5194F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39595" y="336274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ep 10">
            <a:extLst>
              <a:ext uri="{FF2B5EF4-FFF2-40B4-BE49-F238E27FC236}">
                <a16:creationId xmlns:a16="http://schemas.microsoft.com/office/drawing/2014/main" id="{A7825B50-8AAD-7427-BBFD-9918301F972E}"/>
              </a:ext>
            </a:extLst>
          </p:cNvPr>
          <p:cNvGrpSpPr/>
          <p:nvPr/>
        </p:nvGrpSpPr>
        <p:grpSpPr>
          <a:xfrm>
            <a:off x="4466955" y="3514665"/>
            <a:ext cx="360" cy="360"/>
            <a:chOff x="4466955" y="3514665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t 8">
                  <a:extLst>
                    <a:ext uri="{FF2B5EF4-FFF2-40B4-BE49-F238E27FC236}">
                      <a16:creationId xmlns:a16="http://schemas.microsoft.com/office/drawing/2014/main" id="{5D4AE51E-B503-13DC-74BA-576A79BFBF38}"/>
                    </a:ext>
                  </a:extLst>
                </p14:cNvPr>
                <p14:cNvContentPartPr/>
                <p14:nvPr/>
              </p14:nvContentPartPr>
              <p14:xfrm>
                <a:off x="4466955" y="3514665"/>
                <a:ext cx="360" cy="360"/>
              </p14:xfrm>
            </p:contentPart>
          </mc:Choice>
          <mc:Fallback xmlns="">
            <p:pic>
              <p:nvPicPr>
                <p:cNvPr id="9" name="Inkt 8">
                  <a:extLst>
                    <a:ext uri="{FF2B5EF4-FFF2-40B4-BE49-F238E27FC236}">
                      <a16:creationId xmlns:a16="http://schemas.microsoft.com/office/drawing/2014/main" id="{5D4AE51E-B503-13DC-74BA-576A79BFBF3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457955" y="350566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kt 9">
                  <a:extLst>
                    <a:ext uri="{FF2B5EF4-FFF2-40B4-BE49-F238E27FC236}">
                      <a16:creationId xmlns:a16="http://schemas.microsoft.com/office/drawing/2014/main" id="{32D05075-D9AD-7DAE-C3C4-2690976EDB6D}"/>
                    </a:ext>
                  </a:extLst>
                </p14:cNvPr>
                <p14:cNvContentPartPr/>
                <p14:nvPr/>
              </p14:nvContentPartPr>
              <p14:xfrm>
                <a:off x="4466955" y="3514665"/>
                <a:ext cx="360" cy="360"/>
              </p14:xfrm>
            </p:contentPart>
          </mc:Choice>
          <mc:Fallback xmlns="">
            <p:pic>
              <p:nvPicPr>
                <p:cNvPr id="10" name="Inkt 9">
                  <a:extLst>
                    <a:ext uri="{FF2B5EF4-FFF2-40B4-BE49-F238E27FC236}">
                      <a16:creationId xmlns:a16="http://schemas.microsoft.com/office/drawing/2014/main" id="{32D05075-D9AD-7DAE-C3C4-2690976EDB6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457955" y="350566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3602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7E0C52-B9E3-4122-8A80-B99A7E257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48" y="332232"/>
            <a:ext cx="9658351" cy="1609344"/>
          </a:xfrm>
        </p:spPr>
        <p:txBody>
          <a:bodyPr>
            <a:normAutofit/>
          </a:bodyPr>
          <a:lstStyle/>
          <a:p>
            <a:r>
              <a:rPr lang="nl-NL" sz="4000" dirty="0"/>
              <a:t>In vwo 4 volgen leerlingen een stroom:</a:t>
            </a:r>
            <a:endParaRPr lang="nl-NL" sz="4000" dirty="0">
              <a:highlight>
                <a:srgbClr val="FFFF00"/>
              </a:highligh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BAB807DF-8C9A-45E7-AF1C-F7388D899186}"/>
                  </a:ext>
                </a:extLst>
              </p14:cNvPr>
              <p14:cNvContentPartPr/>
              <p14:nvPr/>
            </p14:nvContentPartPr>
            <p14:xfrm>
              <a:off x="6259112" y="5532985"/>
              <a:ext cx="360" cy="360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BAB807DF-8C9A-45E7-AF1C-F7388D89918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54792" y="552866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Afbeelding 16">
            <a:extLst>
              <a:ext uri="{FF2B5EF4-FFF2-40B4-BE49-F238E27FC236}">
                <a16:creationId xmlns:a16="http://schemas.microsoft.com/office/drawing/2014/main" id="{275881A4-F25C-E473-B95C-EFFF55B9E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8668" y="1136904"/>
            <a:ext cx="5825492" cy="560273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8FDAD9E-1824-E1F3-C64E-6218A1F2273C}"/>
              </a:ext>
            </a:extLst>
          </p:cNvPr>
          <p:cNvSpPr txBox="1"/>
          <p:nvPr/>
        </p:nvSpPr>
        <p:spPr>
          <a:xfrm>
            <a:off x="9233482" y="5943600"/>
            <a:ext cx="21451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200" dirty="0">
                <a:solidFill>
                  <a:schemeClr val="accent1"/>
                </a:solidFill>
              </a:rPr>
              <a:t>Zie de website</a:t>
            </a:r>
          </a:p>
        </p:txBody>
      </p:sp>
    </p:spTree>
    <p:extLst>
      <p:ext uri="{BB962C8B-B14F-4D97-AF65-F5344CB8AC3E}">
        <p14:creationId xmlns:p14="http://schemas.microsoft.com/office/powerpoint/2010/main" val="3104056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39D50-8520-4E4D-B734-BB353693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0" y="284115"/>
            <a:ext cx="4330382" cy="1280890"/>
          </a:xfrm>
        </p:spPr>
        <p:txBody>
          <a:bodyPr>
            <a:normAutofit/>
          </a:bodyPr>
          <a:lstStyle/>
          <a:p>
            <a:r>
              <a:rPr lang="nl-NL" sz="4000" dirty="0"/>
              <a:t>Waar let je op?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FDAD3B-5F8A-419A-9054-F6BD28252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812800"/>
            <a:ext cx="10050780" cy="5933440"/>
          </a:xfrm>
        </p:spPr>
        <p:txBody>
          <a:bodyPr>
            <a:noAutofit/>
          </a:bodyPr>
          <a:lstStyle/>
          <a:p>
            <a:r>
              <a:rPr lang="nl-NL" sz="2100" dirty="0"/>
              <a:t>Interessant?</a:t>
            </a:r>
          </a:p>
          <a:p>
            <a:r>
              <a:rPr lang="nl-NL" sz="2100" dirty="0"/>
              <a:t>Haalbaar (adviezen!)</a:t>
            </a:r>
          </a:p>
          <a:p>
            <a:r>
              <a:rPr lang="nl-NL" sz="2100" dirty="0"/>
              <a:t>Noodzakelijk?</a:t>
            </a:r>
          </a:p>
          <a:p>
            <a:pPr marL="0" indent="0">
              <a:buNone/>
            </a:pPr>
            <a:endParaRPr lang="nl-NL" sz="2100" dirty="0"/>
          </a:p>
          <a:p>
            <a:r>
              <a:rPr lang="nl-NL" sz="2100" dirty="0"/>
              <a:t>Kijk naar het profiel wat je in de 5</a:t>
            </a:r>
            <a:r>
              <a:rPr lang="nl-NL" sz="2100" baseline="30000" dirty="0"/>
              <a:t>e</a:t>
            </a:r>
            <a:r>
              <a:rPr lang="nl-NL" sz="2100" dirty="0"/>
              <a:t> (waarschijnlijk) wil kiezen</a:t>
            </a:r>
          </a:p>
          <a:p>
            <a:endParaRPr lang="nl-NL" sz="2100" dirty="0"/>
          </a:p>
          <a:p>
            <a:r>
              <a:rPr lang="nl-NL" sz="2100" dirty="0"/>
              <a:t>Het volgen van nog een extra vak past niet altijd in het rooster</a:t>
            </a:r>
          </a:p>
          <a:p>
            <a:endParaRPr lang="nl-NL" sz="2100" dirty="0"/>
          </a:p>
          <a:p>
            <a:r>
              <a:rPr lang="nl-NL" sz="2100" dirty="0"/>
              <a:t>Niet álle vakkencombinaties zijn mogelijk / toegestaan</a:t>
            </a:r>
          </a:p>
          <a:p>
            <a:pPr marL="0" indent="0">
              <a:buNone/>
            </a:pPr>
            <a:endParaRPr lang="nl-NL" sz="2100" dirty="0"/>
          </a:p>
          <a:p>
            <a:r>
              <a:rPr lang="nl-NL" sz="2100" dirty="0"/>
              <a:t>Er zijn vakken die je na de 4</a:t>
            </a:r>
            <a:r>
              <a:rPr lang="nl-NL" sz="2100" baseline="30000" dirty="0"/>
              <a:t>e</a:t>
            </a:r>
            <a:r>
              <a:rPr lang="nl-NL" sz="2100" dirty="0"/>
              <a:t> klas pas kiest of soms alsnog kan kiezen:</a:t>
            </a:r>
          </a:p>
          <a:p>
            <a:pPr lvl="1"/>
            <a:r>
              <a:rPr lang="nl-NL" sz="2100" dirty="0"/>
              <a:t>Filosofie, Maatschappijwetenschappen, Wiskunde D </a:t>
            </a:r>
          </a:p>
          <a:p>
            <a:pPr lvl="1"/>
            <a:r>
              <a:rPr lang="nl-NL" sz="2100" dirty="0"/>
              <a:t>Aardrijkskunde, Muziek, </a:t>
            </a:r>
            <a:r>
              <a:rPr lang="nl-NL" sz="2100" dirty="0" err="1"/>
              <a:t>Art&amp;design</a:t>
            </a:r>
            <a:endParaRPr lang="nl-NL" sz="2100" dirty="0"/>
          </a:p>
        </p:txBody>
      </p:sp>
    </p:spTree>
    <p:extLst>
      <p:ext uri="{BB962C8B-B14F-4D97-AF65-F5344CB8AC3E}">
        <p14:creationId xmlns:p14="http://schemas.microsoft.com/office/powerpoint/2010/main" val="249768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4049D-3317-43BC-8960-B5A0BDDEF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60850"/>
          </a:xfrm>
        </p:spPr>
        <p:txBody>
          <a:bodyPr/>
          <a:lstStyle/>
          <a:p>
            <a:r>
              <a:rPr lang="nl-NL" dirty="0"/>
              <a:t>Tijdspad vwo 3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0B92BA-F049-486A-AC64-34DE302AE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84960"/>
            <a:ext cx="9056149" cy="48768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Okt.- feb. 		Lessen keuzebegeleiding mentor (</a:t>
            </a:r>
            <a:r>
              <a:rPr lang="nl-NL" dirty="0" err="1"/>
              <a:t>Qompas</a:t>
            </a:r>
            <a:r>
              <a:rPr lang="nl-NL" dirty="0"/>
              <a:t>)</a:t>
            </a:r>
          </a:p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27 nov.			Stagedag</a:t>
            </a:r>
          </a:p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23 januari		Vakkenvoorlichting</a:t>
            </a:r>
          </a:p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31 januari		Adviezen van docenten in Magister</a:t>
            </a:r>
          </a:p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10 feb.			Voorlopige vakkenkeuze invullen in Zermelo</a:t>
            </a:r>
          </a:p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>
                <a:solidFill>
                  <a:schemeClr val="tx1"/>
                </a:solidFill>
              </a:rPr>
              <a:t>Eind feb.	</a:t>
            </a:r>
            <a:r>
              <a:rPr lang="nl-NL" dirty="0"/>
              <a:t>	Mogelijkheid kwartieravond met mentor</a:t>
            </a:r>
          </a:p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10 maart		Definitieve vakkenkeuze in Zermelo</a:t>
            </a:r>
          </a:p>
          <a:p>
            <a:pPr>
              <a:spcBef>
                <a:spcPts val="1400"/>
              </a:spcBef>
              <a:defRPr sz="2400">
                <a:latin typeface="+mn-lt"/>
                <a:ea typeface="+mn-ea"/>
                <a:cs typeface="+mn-cs"/>
                <a:sym typeface="Arial"/>
              </a:defRPr>
            </a:pPr>
            <a:endParaRPr lang="nl-NL" dirty="0"/>
          </a:p>
          <a:p>
            <a:pPr marL="0" indent="0">
              <a:spcBef>
                <a:spcPts val="1400"/>
              </a:spcBef>
              <a:buNone/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4</a:t>
            </a:r>
            <a:r>
              <a:rPr lang="nl-NL" baseline="30000" dirty="0"/>
              <a:t>e</a:t>
            </a:r>
            <a:r>
              <a:rPr lang="nl-NL" dirty="0"/>
              <a:t> klas: definitief profiel kiezen : C&amp;M / E&amp;M / N&amp;G / N&amp;T</a:t>
            </a:r>
          </a:p>
          <a:p>
            <a:pPr marL="0" indent="0">
              <a:spcBef>
                <a:spcPts val="1400"/>
              </a:spcBef>
              <a:buNone/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nl-NL" dirty="0"/>
              <a:t>5</a:t>
            </a:r>
            <a:r>
              <a:rPr lang="nl-NL" baseline="30000" dirty="0"/>
              <a:t>e</a:t>
            </a:r>
            <a:r>
              <a:rPr lang="nl-NL" dirty="0"/>
              <a:t> en 6</a:t>
            </a:r>
            <a:r>
              <a:rPr lang="nl-NL" baseline="30000" dirty="0"/>
              <a:t>e</a:t>
            </a:r>
            <a:r>
              <a:rPr lang="nl-NL" dirty="0"/>
              <a:t> klas: oriënteren op vervolgopleidingen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088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DD21E1-BAF0-4314-AB31-82ECB8AC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D17697-C13C-4C51-BC1F-79ABF5FE2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5122652" cy="1259894"/>
          </a:xfrm>
        </p:spPr>
        <p:txBody>
          <a:bodyPr>
            <a:normAutofit/>
          </a:bodyPr>
          <a:lstStyle/>
          <a:p>
            <a:r>
              <a:rPr lang="nl-NL" dirty="0"/>
              <a:t>www.qompas.nl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C8619C-F25D-468E-95FA-2A2151D7D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2D5163-F105-4398-A278-751EBEB32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2133600"/>
            <a:ext cx="5751575" cy="3759253"/>
          </a:xfrm>
        </p:spPr>
        <p:txBody>
          <a:bodyPr>
            <a:noAutofit/>
          </a:bodyPr>
          <a:lstStyle/>
          <a:p>
            <a:pPr marL="285750" indent="-285750"/>
            <a:r>
              <a:rPr lang="nl-NL" sz="2200" dirty="0"/>
              <a:t>Online methode</a:t>
            </a:r>
          </a:p>
          <a:p>
            <a:pPr marL="285750" indent="-285750"/>
            <a:r>
              <a:rPr lang="nl-NL" sz="2200" dirty="0"/>
              <a:t>Zelfstandig en in eigen tempo</a:t>
            </a:r>
          </a:p>
          <a:p>
            <a:pPr marL="285750" indent="-285750"/>
            <a:r>
              <a:rPr lang="nl-NL" sz="2200" dirty="0"/>
              <a:t>Actuele informatie over profielen, vakken, studie en beroepen</a:t>
            </a:r>
          </a:p>
          <a:p>
            <a:pPr marL="285750" indent="-285750"/>
            <a:r>
              <a:rPr lang="nl-NL" sz="2200" dirty="0"/>
              <a:t>Testen zoals interessetest en competentietest</a:t>
            </a:r>
          </a:p>
          <a:p>
            <a:pPr marL="285750" indent="-285750"/>
            <a:r>
              <a:rPr lang="nl-NL" sz="2200" dirty="0"/>
              <a:t>Persoonlijk online dossier, inzichtelijk voor mentoren en decaan</a:t>
            </a:r>
          </a:p>
          <a:p>
            <a:pPr marL="285750" indent="-285750"/>
            <a:r>
              <a:rPr lang="nl-NL" sz="2200" dirty="0"/>
              <a:t>Einddossier: samenvatting / analyse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C35965C-C9E9-4E64-A215-B7145275D2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52" r="8863"/>
          <a:stretch/>
        </p:blipFill>
        <p:spPr>
          <a:xfrm>
            <a:off x="7851238" y="2428240"/>
            <a:ext cx="4191369" cy="2828423"/>
          </a:xfrm>
          <a:prstGeom prst="rect">
            <a:avLst/>
          </a:prstGeom>
        </p:spPr>
      </p:pic>
      <p:sp>
        <p:nvSpPr>
          <p:cNvPr id="15" name="Freeform 12">
            <a:extLst>
              <a:ext uri="{FF2B5EF4-FFF2-40B4-BE49-F238E27FC236}">
                <a16:creationId xmlns:a16="http://schemas.microsoft.com/office/drawing/2014/main" id="{7D9439D6-DEAD-4CEB-A61B-BE3D64D1B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22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224B32-0A0A-4686-9C69-4E1F0948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nl-NL"/>
              <a:t>Nieuwe vakken</a:t>
            </a:r>
            <a:endParaRPr lang="nl-NL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C10772-E856-4BBB-BCAB-7C43B4D7D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1" y="1503681"/>
            <a:ext cx="8316547" cy="50966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nl-NL" sz="2400" dirty="0">
                <a:sym typeface="Wingdings" panose="05000000000000000000" pitchFamily="2" charset="2"/>
              </a:rPr>
              <a:t>Voorlichting op 23 januari</a:t>
            </a:r>
          </a:p>
          <a:p>
            <a:pPr>
              <a:lnSpc>
                <a:spcPct val="90000"/>
              </a:lnSpc>
            </a:pPr>
            <a:r>
              <a:rPr lang="nl-NL" sz="2400" dirty="0">
                <a:sym typeface="Wingdings" panose="05000000000000000000" pitchFamily="2" charset="2"/>
              </a:rPr>
              <a:t>Website: brochure &amp; </a:t>
            </a:r>
            <a:r>
              <a:rPr lang="nl-NL" sz="2400" dirty="0" err="1">
                <a:sym typeface="Wingdings" panose="05000000000000000000" pitchFamily="2" charset="2"/>
              </a:rPr>
              <a:t>vakomschrijvingen</a:t>
            </a:r>
            <a:endParaRPr lang="nl-NL" sz="2400" dirty="0">
              <a:sym typeface="Wingdings" panose="05000000000000000000" pitchFamily="2" charset="2"/>
            </a:endParaRPr>
          </a:p>
          <a:p>
            <a:pPr marL="0" indent="0">
              <a:lnSpc>
                <a:spcPct val="90000"/>
              </a:lnSpc>
              <a:buNone/>
            </a:pPr>
            <a:endParaRPr lang="nl-NL" sz="1900" dirty="0">
              <a:sym typeface="Wingdings" panose="05000000000000000000" pitchFamily="2" charset="2"/>
            </a:endParaRPr>
          </a:p>
          <a:p>
            <a:pPr marL="0" indent="0">
              <a:lnSpc>
                <a:spcPct val="90000"/>
              </a:lnSpc>
              <a:buNone/>
            </a:pPr>
            <a:endParaRPr lang="nl-NL" sz="1900" dirty="0">
              <a:sym typeface="Wingdings" panose="05000000000000000000" pitchFamily="2" charset="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nl-NL" sz="1900" dirty="0">
                <a:sym typeface="Wingdings" panose="05000000000000000000" pitchFamily="2" charset="2"/>
              </a:rPr>
              <a:t>- Nieuw in vwo 4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Bedrijfseconomie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NLT (Natuur, Leven, Technologie)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Art &amp; Design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(O&amp;O)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(Wiskunde)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l-NL" sz="1900" dirty="0">
                <a:sym typeface="Wingdings" panose="05000000000000000000" pitchFamily="2" charset="2"/>
              </a:rPr>
              <a:t>- Nieuw in vwo 5: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Filosofie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Maatschappijwetenschappen</a:t>
            </a:r>
          </a:p>
          <a:p>
            <a:pPr lvl="1">
              <a:lnSpc>
                <a:spcPct val="90000"/>
              </a:lnSpc>
            </a:pPr>
            <a:r>
              <a:rPr lang="nl-NL" sz="1900" dirty="0">
                <a:sym typeface="Wingdings" panose="05000000000000000000" pitchFamily="2" charset="2"/>
              </a:rPr>
              <a:t>Wiskunde D</a:t>
            </a:r>
          </a:p>
          <a:p>
            <a:pPr>
              <a:lnSpc>
                <a:spcPct val="90000"/>
              </a:lnSpc>
            </a:pPr>
            <a:endParaRPr lang="nl-NL" sz="17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4D17F33-5B9F-0385-A90E-3A2EC5BD3BBA}"/>
              </a:ext>
            </a:extLst>
          </p:cNvPr>
          <p:cNvSpPr txBox="1"/>
          <p:nvPr/>
        </p:nvSpPr>
        <p:spPr>
          <a:xfrm>
            <a:off x="8475073" y="2637245"/>
            <a:ext cx="3214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  <a:p>
            <a:r>
              <a:rPr lang="nl-NL" dirty="0"/>
              <a:t>- Nieuw &amp; verplicht:</a:t>
            </a:r>
          </a:p>
          <a:p>
            <a:r>
              <a:rPr lang="nl-NL" dirty="0"/>
              <a:t>CKV  </a:t>
            </a:r>
            <a:r>
              <a:rPr lang="nl-NL" sz="1600" i="1" dirty="0"/>
              <a:t>(niet voor gymnasium)</a:t>
            </a:r>
          </a:p>
          <a:p>
            <a:r>
              <a:rPr lang="nl-NL" dirty="0" err="1"/>
              <a:t>LeVo</a:t>
            </a:r>
            <a:endParaRPr lang="nl-NL" dirty="0"/>
          </a:p>
          <a:p>
            <a:r>
              <a:rPr lang="nl-NL" dirty="0"/>
              <a:t>Maatschappijleer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599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55F051-97DE-49FF-BB21-0EDA63C24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612B4-AD89-404E-AE2A-48CCF1FE0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9ED7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0759999-6042-19A3-A8D1-B4F4E7EE45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95" r="1" b="18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46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55F051-97DE-49FF-BB21-0EDA63C24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612B4-AD89-404E-AE2A-48CCF1FE0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6AD4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07BAB63-337C-42FA-F843-FF1424A477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79" r="1" b="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04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55F051-97DE-49FF-BB21-0EDA63C24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612B4-AD89-404E-AE2A-48CCF1FE0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4E8DD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58298D6-D6D6-B220-5698-F088ECEAB3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79" r="1" b="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07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259C671B-1B22-4141-A9C0-2E7941FDA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7B2F5A4B-FA0F-4625-82F7-1D3F11281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9ACB0BAE-722F-4C91-8C2A-44EF768E8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3AC4D9F-59AC-421A-9FF3-C936CEC43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97BCE03-677D-4D65-A4D1-1FD721DD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D007E5D0-0B4E-4094-988C-9917146C2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024DB804-C06B-4A0A-AC43-6BCCB7D76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B51DC17A-305E-486E-A527-5E8068E9E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B6CCA716-6D46-4523-BF96-FF1B0C546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E632B09A-D30C-4268-B28B-ACD612763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5FC839A4-228B-4EC0-8AF4-D8E38ECE6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A8FFB1A1-5BB5-4551-87CD-F3365E6FE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D05AF173-8E70-41FA-9254-DF9AC3DDA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D56A4CE-A3F4-4CFF-9A65-C029AC17B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DF669161-0B30-4C76-96BF-96202748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A5232353-CF7C-44DD-8BEE-1C8FF54CD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AEA6CAE2-8741-4E88-A632-69C2B2EC5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014AC37D-4388-4AE6-9D4D-CCD99A608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7FE084B0-333E-4F7C-83F1-F7D132527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FDCFCB98-2E3A-4227-823C-80489BB28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252F94DE-A6A3-4463-BE05-34281F1C8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16EA21FA-886F-43CF-9D44-C1342F305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88C821A5-BCF7-47FE-894F-0ADC5FDB2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F8337ECE-206A-472E-AFC4-0F230C91E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90BB2EC4-D043-4B43-87E7-723A787EE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04013015-AF71-47BC-BE4D-ED9EFA24F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71B30B18-D920-4E3E-B931-1F310244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50" name="Freeform 11">
            <a:extLst>
              <a:ext uri="{FF2B5EF4-FFF2-40B4-BE49-F238E27FC236}">
                <a16:creationId xmlns:a16="http://schemas.microsoft.com/office/drawing/2014/main" id="{C70EF50A-66E6-460A-8AF9-47A10D0D9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E612726-6AD2-4BFC-B44A-BA092E156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84B9C2C-FD52-48EF-8BDE-720C5030F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37129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56" name="Freeform 11">
            <a:extLst>
              <a:ext uri="{FF2B5EF4-FFF2-40B4-BE49-F238E27FC236}">
                <a16:creationId xmlns:a16="http://schemas.microsoft.com/office/drawing/2014/main" id="{A1DE0485-65C8-4D95-9B34-C55884FC2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C8CE064-A795-8F49-CC46-4D928DF28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179" y="739742"/>
            <a:ext cx="9924941" cy="558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16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E612726-6AD2-4BFC-B44A-BA092E156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4B9C2C-FD52-48EF-8BDE-720C5030F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37129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A1DE0485-65C8-4D95-9B34-C55884FC2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8C2624C-4962-9007-EFC4-C3830D3595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7" r="3437" b="-1"/>
          <a:stretch/>
        </p:blipFill>
        <p:spPr>
          <a:xfrm>
            <a:off x="2860968" y="640080"/>
            <a:ext cx="8440396" cy="525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72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E4577C-3C40-FB35-E811-B7ED792C1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24" y="928910"/>
            <a:ext cx="8911687" cy="1280890"/>
          </a:xfrm>
        </p:spPr>
        <p:txBody>
          <a:bodyPr/>
          <a:lstStyle/>
          <a:p>
            <a:r>
              <a:rPr lang="nl-NL" dirty="0"/>
              <a:t>O&amp;O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BEE4A59-6FFF-2F56-FF44-0D74C2E95DB9}"/>
              </a:ext>
            </a:extLst>
          </p:cNvPr>
          <p:cNvSpPr txBox="1"/>
          <p:nvPr/>
        </p:nvSpPr>
        <p:spPr>
          <a:xfrm>
            <a:off x="2628900" y="1847850"/>
            <a:ext cx="45529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Het </a:t>
            </a:r>
            <a:r>
              <a:rPr lang="nl-NL" sz="18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Technasium</a:t>
            </a:r>
            <a:r>
              <a:rPr lang="nl-NL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heeft een eigen examenvak: Onderzoek &amp; Ontwerpen, kortweg O&amp;O. Kies NG of NT </a:t>
            </a:r>
            <a:r>
              <a:rPr lang="nl-NL" sz="18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Technasium</a:t>
            </a:r>
            <a:r>
              <a:rPr lang="nl-NL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als je O&amp;O in de bovenbouw wilt volgen. O&amp;O wordt afgesloten met een schoolexamen, ook wel de meesterproef genoemd. In dit vak los je actuele bèta-technische problemen op voor een opdrachtgever.</a:t>
            </a:r>
          </a:p>
          <a:p>
            <a:endParaRPr lang="nl-NL" sz="1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 O&amp;O leer je kennis toepassen, analyseren, creatief denken, effectief samenwerken, plannen, klantgericht werken en presenteren. </a:t>
            </a:r>
            <a:endParaRPr lang="nl-NL" dirty="0">
              <a:latin typeface="Century Gothic" panose="020B0502020202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B607D51-B705-EC79-4A12-0D10012A2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736" y="1980740"/>
            <a:ext cx="3233139" cy="376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53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250C22D-8860-36AB-6307-99CCC6522D5F}"/>
              </a:ext>
            </a:extLst>
          </p:cNvPr>
          <p:cNvSpPr txBox="1"/>
          <p:nvPr/>
        </p:nvSpPr>
        <p:spPr>
          <a:xfrm>
            <a:off x="1657350" y="104775"/>
            <a:ext cx="1046797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500" b="1" dirty="0">
                <a:latin typeface="+mj-lt"/>
              </a:rPr>
              <a:t>Wiskunde A</a:t>
            </a:r>
          </a:p>
          <a:p>
            <a:r>
              <a:rPr lang="nl-NL" sz="1500" dirty="0">
                <a:latin typeface="+mj-lt"/>
              </a:rPr>
              <a:t>•	Statistiek (analyse van gegevens bv. met behulp van kansverdelingen)</a:t>
            </a:r>
          </a:p>
          <a:p>
            <a:r>
              <a:rPr lang="nl-NL" sz="1500" dirty="0">
                <a:latin typeface="+mj-lt"/>
              </a:rPr>
              <a:t>•	Tellen (het tellen van het aantal mogelijke uitkomsten)</a:t>
            </a:r>
          </a:p>
          <a:p>
            <a:r>
              <a:rPr lang="nl-NL" sz="1500" dirty="0">
                <a:latin typeface="+mj-lt"/>
              </a:rPr>
              <a:t>•	Rijen (rekenen met regelmatige getallenreeksen)</a:t>
            </a:r>
          </a:p>
          <a:p>
            <a:r>
              <a:rPr lang="nl-NL" sz="1500" dirty="0">
                <a:latin typeface="+mj-lt"/>
              </a:rPr>
              <a:t>•	Functieonderzoek (hoe lopen grafieken van formules)</a:t>
            </a:r>
          </a:p>
          <a:p>
            <a:r>
              <a:rPr lang="nl-NL" sz="1500" dirty="0">
                <a:latin typeface="+mj-lt"/>
              </a:rPr>
              <a:t>•	Algebra (berekeningen met letters)</a:t>
            </a:r>
          </a:p>
          <a:p>
            <a:r>
              <a:rPr lang="nl-NL" sz="1500" dirty="0">
                <a:latin typeface="+mj-lt"/>
              </a:rPr>
              <a:t>•	Differentiëren (helling bepalen van een grafiek)</a:t>
            </a:r>
          </a:p>
          <a:p>
            <a:endParaRPr lang="nl-NL" sz="1500" dirty="0">
              <a:latin typeface="+mj-lt"/>
            </a:endParaRPr>
          </a:p>
          <a:p>
            <a:r>
              <a:rPr lang="nl-NL" sz="1500" b="1" dirty="0">
                <a:latin typeface="+mj-lt"/>
              </a:rPr>
              <a:t>Wiskunde B</a:t>
            </a:r>
          </a:p>
          <a:p>
            <a:r>
              <a:rPr lang="nl-NL" sz="1500" dirty="0">
                <a:latin typeface="+mj-lt"/>
              </a:rPr>
              <a:t>•	Functieonderzoek (hoe lopen grafieken van formules)</a:t>
            </a:r>
          </a:p>
          <a:p>
            <a:r>
              <a:rPr lang="nl-NL" sz="1500" dirty="0">
                <a:latin typeface="+mj-lt"/>
              </a:rPr>
              <a:t>•	Algebra (berekeningen met letters)</a:t>
            </a:r>
          </a:p>
          <a:p>
            <a:r>
              <a:rPr lang="nl-NL" sz="1500" dirty="0">
                <a:latin typeface="+mj-lt"/>
              </a:rPr>
              <a:t>•	Differentiëren (helling bepalen van een grafiek) </a:t>
            </a:r>
          </a:p>
          <a:p>
            <a:r>
              <a:rPr lang="nl-NL" sz="1500" dirty="0">
                <a:latin typeface="+mj-lt"/>
              </a:rPr>
              <a:t>•	Integreren (oppervlakte onder een grafiek berekenen) </a:t>
            </a:r>
          </a:p>
          <a:p>
            <a:r>
              <a:rPr lang="nl-NL" sz="1500" dirty="0">
                <a:latin typeface="+mj-lt"/>
              </a:rPr>
              <a:t>•	Vectormeetkunde (waarmee bijvoorbeeld richtingen kunnen worden uitgerekend en plaats bepaald)</a:t>
            </a:r>
          </a:p>
          <a:p>
            <a:r>
              <a:rPr lang="nl-NL" sz="1500" dirty="0">
                <a:latin typeface="+mj-lt"/>
              </a:rPr>
              <a:t>•	Goniometrie (meetkunde met sinus, cosinus en tangens)</a:t>
            </a:r>
          </a:p>
          <a:p>
            <a:r>
              <a:rPr lang="nl-NL" sz="1500" dirty="0">
                <a:latin typeface="+mj-lt"/>
              </a:rPr>
              <a:t>•	Parameterkrommen</a:t>
            </a:r>
          </a:p>
          <a:p>
            <a:endParaRPr lang="nl-NL" sz="1500" b="1" dirty="0">
              <a:latin typeface="+mj-lt"/>
            </a:endParaRPr>
          </a:p>
          <a:p>
            <a:r>
              <a:rPr lang="nl-NL" sz="1500" b="1" dirty="0">
                <a:latin typeface="+mj-lt"/>
              </a:rPr>
              <a:t>Wiskunde C</a:t>
            </a:r>
          </a:p>
          <a:p>
            <a:r>
              <a:rPr lang="nl-NL" sz="1500" dirty="0">
                <a:latin typeface="+mj-lt"/>
              </a:rPr>
              <a:t>•	Tellen (het tellen van het aantal mogelijke uitkomsten)</a:t>
            </a:r>
          </a:p>
          <a:p>
            <a:r>
              <a:rPr lang="nl-NL" sz="1500" dirty="0">
                <a:latin typeface="+mj-lt"/>
              </a:rPr>
              <a:t>•	Rijen (rekenen met regelmatige getallenreeksen)</a:t>
            </a:r>
          </a:p>
          <a:p>
            <a:r>
              <a:rPr lang="nl-NL" sz="1500" dirty="0">
                <a:latin typeface="+mj-lt"/>
              </a:rPr>
              <a:t>•	Statistiek (analyse van gegevens bv. met behulp van kansverdelingen)</a:t>
            </a:r>
          </a:p>
          <a:p>
            <a:r>
              <a:rPr lang="nl-NL" sz="1500" dirty="0">
                <a:latin typeface="+mj-lt"/>
              </a:rPr>
              <a:t>•	Logica (logisch redeneren)</a:t>
            </a:r>
          </a:p>
          <a:p>
            <a:r>
              <a:rPr lang="nl-NL" sz="1500" dirty="0">
                <a:latin typeface="+mj-lt"/>
              </a:rPr>
              <a:t>•	Vorm en ruimte (bv. aanzichten construeren en perspectieftekenen)</a:t>
            </a:r>
          </a:p>
          <a:p>
            <a:r>
              <a:rPr lang="nl-NL" sz="1500" dirty="0">
                <a:latin typeface="+mj-lt"/>
              </a:rPr>
              <a:t>•	Functieonderzoek (hoe lopen grafieken van formules)</a:t>
            </a:r>
          </a:p>
          <a:p>
            <a:r>
              <a:rPr lang="nl-NL" sz="1500" dirty="0">
                <a:latin typeface="+mj-lt"/>
              </a:rPr>
              <a:t>•	Algebra (berekeningen met letters)</a:t>
            </a:r>
          </a:p>
          <a:p>
            <a:endParaRPr lang="nl-NL" sz="1500" dirty="0">
              <a:latin typeface="+mj-lt"/>
            </a:endParaRPr>
          </a:p>
          <a:p>
            <a:r>
              <a:rPr lang="nl-NL" sz="15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Bij </a:t>
            </a:r>
            <a:r>
              <a:rPr lang="nl-NL" sz="15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wiskunde D </a:t>
            </a:r>
            <a:r>
              <a:rPr lang="nl-NL" sz="15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krijg je te maken met onderwerpen uit vervolgstudies aan universiteiten en hogescholen. Als je later een technische studie wilt volgen is het sterk aan te raden voor wiskunde D te kiezen. Je kiest D naast B.</a:t>
            </a:r>
            <a:endParaRPr lang="nl-NL" sz="1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9328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9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0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1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2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3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4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5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6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7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8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9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0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33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4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5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6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7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8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9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0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1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2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3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4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48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 useBgFill="1">
        <p:nvSpPr>
          <p:cNvPr id="150" name="Rectangle 149">
            <a:extLst>
              <a:ext uri="{FF2B5EF4-FFF2-40B4-BE49-F238E27FC236}">
                <a16:creationId xmlns:a16="http://schemas.microsoft.com/office/drawing/2014/main" id="{E491B121-12B5-4977-A064-636AB0B9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BB271B9-6F04-0601-ECD9-51680FB184A4}"/>
              </a:ext>
            </a:extLst>
          </p:cNvPr>
          <p:cNvSpPr txBox="1"/>
          <p:nvPr/>
        </p:nvSpPr>
        <p:spPr>
          <a:xfrm>
            <a:off x="649224" y="645106"/>
            <a:ext cx="6574536" cy="12598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Filosofie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ED05F70-AB3E-4472-B26B-EFE6A5A59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5EBAF84-A59D-2029-4A9D-EF2DD91C1C5B}"/>
              </a:ext>
            </a:extLst>
          </p:cNvPr>
          <p:cNvSpPr txBox="1"/>
          <p:nvPr/>
        </p:nvSpPr>
        <p:spPr>
          <a:xfrm>
            <a:off x="649224" y="2133600"/>
            <a:ext cx="6574535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fontAlgn="base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In VWO4 </a:t>
            </a: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volgt </a:t>
            </a:r>
            <a:r>
              <a:rPr lang="en-US" b="1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iedereen</a:t>
            </a: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filosofie als INHOUD van het van LeVo</a:t>
            </a:r>
          </a:p>
          <a:p>
            <a:pPr marL="228600" indent="-228600" fontAlgn="base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b="0" i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228600" indent="-228600" fontAlgn="base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Bij het samenstellen van het vakkenpakket voor </a:t>
            </a:r>
            <a:r>
              <a:rPr lang="en-US" b="1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V5</a:t>
            </a: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beslis je of je filosofie neemt</a:t>
            </a:r>
          </a:p>
          <a:p>
            <a:pPr marL="228600" indent="-228600" fontAlgn="base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Vaak gekozen als 8</a:t>
            </a:r>
            <a:r>
              <a:rPr lang="en-US" b="0" i="0" baseline="3000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e</a:t>
            </a: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vak bij een profiel</a:t>
            </a:r>
          </a:p>
          <a:p>
            <a:pPr fontAlgn="base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b="0" i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228600" indent="-228600" fontAlgn="base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Filosofie denkt eigenlijk na over wat denken eigenlijk is en wat ons denken waard is: op het gebied van of dingen goed zijn, of dingen waar zijn, wanneer iets wetenschap is en wat wij zelf zijn. En nog veel meer. 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99A55A1-7FDB-2DBA-2EF1-DAC64E275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768" y="3647065"/>
            <a:ext cx="3981455" cy="2239568"/>
          </a:xfrm>
          <a:prstGeom prst="rect">
            <a:avLst/>
          </a:prstGeom>
        </p:spPr>
      </p:pic>
      <p:sp>
        <p:nvSpPr>
          <p:cNvPr id="154" name="Freeform 11">
            <a:extLst>
              <a:ext uri="{FF2B5EF4-FFF2-40B4-BE49-F238E27FC236}">
                <a16:creationId xmlns:a16="http://schemas.microsoft.com/office/drawing/2014/main" id="{21F6BE39-9E37-45F0-B10C-92305CFB7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9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E612726-6AD2-4BFC-B44A-BA092E156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4B9C2C-FD52-48EF-8BDE-720C5030F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37129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A1DE0485-65C8-4D95-9B34-C55884FC2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6575A4A-7C14-B83E-C917-66CE54742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739742"/>
            <a:ext cx="8983908" cy="505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82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451273-E2C5-4899-A655-D128476D6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nl-NL" dirty="0"/>
              <a:t>Rol ouders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4A1980-272B-407B-950D-08E7ED462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2133600"/>
            <a:ext cx="3932935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400"/>
              </a:spcBef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rPr lang="nl-NL" sz="2000" dirty="0"/>
              <a:t>U kent uw kind het best!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rPr lang="nl-NL" sz="2000" dirty="0"/>
              <a:t>In gesprek zijn, vragen stellen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rPr lang="nl-NL" sz="2000" dirty="0"/>
              <a:t>Helpen / plannen maken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rPr lang="nl-NL" sz="2000" dirty="0"/>
              <a:t>Belangstelling tonen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rPr lang="nl-NL" sz="2000" dirty="0"/>
              <a:t>Informatie ordenen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rPr lang="nl-NL" sz="2000" dirty="0"/>
              <a:t>Stimuleren in het opdoen van </a:t>
            </a:r>
            <a:r>
              <a:rPr lang="nl-NL" sz="2000" u="sng" dirty="0"/>
              <a:t>ervaringen</a:t>
            </a:r>
          </a:p>
          <a:p>
            <a:pPr marL="0" indent="0">
              <a:lnSpc>
                <a:spcPct val="90000"/>
              </a:lnSpc>
              <a:buNone/>
            </a:pPr>
            <a:endParaRPr lang="nl-NL" sz="15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0B5964F-F081-432C-912F-B3073E59C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063" y="1053325"/>
            <a:ext cx="6953577" cy="4745816"/>
          </a:xfrm>
          <a:prstGeom prst="rect">
            <a:avLst/>
          </a:prstGeom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00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12F48D-F1BA-4997-9C9E-15962FCD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Extra hulp nodig?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1EF983-4E78-4BD4-8500-41FED8F39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727200"/>
            <a:ext cx="8535323" cy="5130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2700" i="1" dirty="0"/>
              <a:t>Mentor is het eerste aanspreekpunt!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Maar kom je er niet uit?</a:t>
            </a:r>
          </a:p>
          <a:p>
            <a:pPr marL="0" indent="0">
              <a:buNone/>
            </a:pPr>
            <a:r>
              <a:rPr lang="nl-NL" sz="2400" dirty="0"/>
              <a:t>Heb je vragen over studies?</a:t>
            </a:r>
          </a:p>
          <a:p>
            <a:pPr marL="0" indent="0">
              <a:buNone/>
            </a:pPr>
            <a:r>
              <a:rPr lang="nl-NL" sz="2400" dirty="0"/>
              <a:t>Overweeg je een overstap naar de havo?</a:t>
            </a:r>
          </a:p>
          <a:p>
            <a:pPr marL="0" indent="0">
              <a:buNone/>
            </a:pPr>
            <a:r>
              <a:rPr lang="nl-NL" sz="2400" dirty="0"/>
              <a:t>Wil je gewoon eens sparren met iemand anders?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>
              <a:hlinkClick r:id="rId2"/>
            </a:endParaRPr>
          </a:p>
          <a:p>
            <a:r>
              <a:rPr lang="nl-NL" sz="2400" dirty="0">
                <a:hlinkClick r:id="rId2"/>
              </a:rPr>
              <a:t> b.rooimans@bonhoeffer.nl</a:t>
            </a:r>
            <a:r>
              <a:rPr lang="nl-NL" sz="2400" dirty="0"/>
              <a:t> </a:t>
            </a:r>
          </a:p>
          <a:p>
            <a:r>
              <a:rPr lang="nl-NL" sz="2400" dirty="0"/>
              <a:t> Teams bericht</a:t>
            </a:r>
          </a:p>
          <a:p>
            <a:r>
              <a:rPr lang="nl-NL" sz="2400" dirty="0"/>
              <a:t> Kamer 010 </a:t>
            </a:r>
          </a:p>
          <a:p>
            <a:r>
              <a:rPr lang="nl-NL" sz="2400" dirty="0"/>
              <a:t> Ma, di, do, vr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A82EF9C-23C5-B7FE-5BAA-B1CDD1D4A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3646" y="3688079"/>
            <a:ext cx="2125164" cy="301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95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D4A97B-8754-4D24-B565-7DA368A54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3778870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dirty="0" err="1">
                <a:solidFill>
                  <a:srgbClr val="FEFFFF"/>
                </a:solidFill>
              </a:rPr>
              <a:t>Bedankt</a:t>
            </a:r>
            <a:r>
              <a:rPr lang="en-US" sz="3300" dirty="0">
                <a:solidFill>
                  <a:srgbClr val="FEFFFF"/>
                </a:solidFill>
              </a:rPr>
              <a:t> </a:t>
            </a:r>
            <a:r>
              <a:rPr lang="en-US" sz="3300" dirty="0" err="1">
                <a:solidFill>
                  <a:srgbClr val="FEFFFF"/>
                </a:solidFill>
              </a:rPr>
              <a:t>voor</a:t>
            </a:r>
            <a:r>
              <a:rPr lang="en-US" sz="3300" dirty="0">
                <a:solidFill>
                  <a:srgbClr val="FEFFFF"/>
                </a:solidFill>
              </a:rPr>
              <a:t> </a:t>
            </a:r>
            <a:r>
              <a:rPr lang="en-US" sz="3300" dirty="0" err="1">
                <a:solidFill>
                  <a:srgbClr val="FEFFFF"/>
                </a:solidFill>
              </a:rPr>
              <a:t>uw</a:t>
            </a:r>
            <a:r>
              <a:rPr lang="en-US" sz="3300" dirty="0">
                <a:solidFill>
                  <a:srgbClr val="FEFFFF"/>
                </a:solidFill>
              </a:rPr>
              <a:t> </a:t>
            </a:r>
            <a:r>
              <a:rPr lang="en-US" sz="3300" dirty="0" err="1">
                <a:solidFill>
                  <a:srgbClr val="FEFFFF"/>
                </a:solidFill>
              </a:rPr>
              <a:t>aandacht</a:t>
            </a:r>
            <a:r>
              <a:rPr lang="en-US" sz="3300" dirty="0">
                <a:solidFill>
                  <a:srgbClr val="FEFFFF"/>
                </a:solidFill>
              </a:rPr>
              <a:t>!</a:t>
            </a:r>
            <a:br>
              <a:rPr lang="en-US" sz="3300" dirty="0">
                <a:solidFill>
                  <a:srgbClr val="FEFFFF"/>
                </a:solidFill>
              </a:rPr>
            </a:br>
            <a:br>
              <a:rPr lang="en-US" sz="3300" dirty="0">
                <a:solidFill>
                  <a:srgbClr val="FEFFFF"/>
                </a:solidFill>
              </a:rPr>
            </a:br>
            <a:r>
              <a:rPr lang="en-US" sz="3300" dirty="0" err="1">
                <a:solidFill>
                  <a:srgbClr val="FEFFFF"/>
                </a:solidFill>
              </a:rPr>
              <a:t>Zijn</a:t>
            </a:r>
            <a:r>
              <a:rPr lang="en-US" sz="3300" dirty="0">
                <a:solidFill>
                  <a:srgbClr val="FEFFFF"/>
                </a:solidFill>
              </a:rPr>
              <a:t> er </a:t>
            </a:r>
            <a:r>
              <a:rPr lang="en-US" sz="3300" dirty="0" err="1">
                <a:solidFill>
                  <a:srgbClr val="FEFFFF"/>
                </a:solidFill>
              </a:rPr>
              <a:t>nog</a:t>
            </a:r>
            <a:r>
              <a:rPr lang="en-US" sz="3300" dirty="0">
                <a:solidFill>
                  <a:srgbClr val="FEFFFF"/>
                </a:solidFill>
              </a:rPr>
              <a:t> </a:t>
            </a:r>
            <a:r>
              <a:rPr lang="en-US" sz="3300" dirty="0" err="1">
                <a:solidFill>
                  <a:srgbClr val="FEFFFF"/>
                </a:solidFill>
              </a:rPr>
              <a:t>vragen</a:t>
            </a:r>
            <a:r>
              <a:rPr lang="en-US" sz="3300" dirty="0">
                <a:solidFill>
                  <a:srgbClr val="FEFFFF"/>
                </a:solidFill>
              </a:rPr>
              <a:t>?</a:t>
            </a:r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03E358F6-1D12-43D2-AB31-F373FB3B662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77" b="2977"/>
          <a:stretch>
            <a:fillRect/>
          </a:stretch>
        </p:blipFill>
        <p:spPr>
          <a:xfrm>
            <a:off x="5587994" y="1103570"/>
            <a:ext cx="5640502" cy="465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6274"/>
      </p:ext>
    </p:extLst>
  </p:cSld>
  <p:clrMapOvr>
    <a:masterClrMapping/>
  </p:clrMapOvr>
</p:sld>
</file>

<file path=ppt/theme/theme1.xml><?xml version="1.0" encoding="utf-8"?>
<a:theme xmlns:a="http://schemas.openxmlformats.org/drawingml/2006/main" name="Sliert">
  <a:themeElements>
    <a:clrScheme name="Sliert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lier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ert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s xmlns="0b672463-935a-47b7-b431-ba327de2329f" xsi:nil="true"/>
    <NotebookType xmlns="0b672463-935a-47b7-b431-ba327de2329f" xsi:nil="true"/>
    <Students xmlns="0b672463-935a-47b7-b431-ba327de2329f">
      <UserInfo>
        <DisplayName/>
        <AccountId xsi:nil="true"/>
        <AccountType/>
      </UserInfo>
    </Students>
    <_ip_UnifiedCompliancePolicyUIAction xmlns="http://schemas.microsoft.com/sharepoint/v3" xsi:nil="true"/>
    <Self_Registration_Enabled xmlns="0b672463-935a-47b7-b431-ba327de2329f" xsi:nil="true"/>
    <Teachers xmlns="0b672463-935a-47b7-b431-ba327de2329f">
      <UserInfo>
        <DisplayName/>
        <AccountId xsi:nil="true"/>
        <AccountType/>
      </UserInfo>
    </Teachers>
    <Student_Groups xmlns="0b672463-935a-47b7-b431-ba327de2329f">
      <UserInfo>
        <DisplayName/>
        <AccountId xsi:nil="true"/>
        <AccountType/>
      </UserInfo>
    </Student_Groups>
    <AppVersion xmlns="0b672463-935a-47b7-b431-ba327de2329f" xsi:nil="true"/>
    <IsNotebookLocked xmlns="0b672463-935a-47b7-b431-ba327de2329f" xsi:nil="true"/>
    <Invited_Students xmlns="0b672463-935a-47b7-b431-ba327de2329f" xsi:nil="true"/>
    <_ip_UnifiedCompliancePolicyProperties xmlns="http://schemas.microsoft.com/sharepoint/v3" xsi:nil="true"/>
    <Is_Collaboration_Space_Locked xmlns="0b672463-935a-47b7-b431-ba327de2329f" xsi:nil="true"/>
    <Has_Teacher_Only_SectionGroup xmlns="0b672463-935a-47b7-b431-ba327de2329f" xsi:nil="true"/>
    <FolderType xmlns="0b672463-935a-47b7-b431-ba327de2329f" xsi:nil="true"/>
    <TeamsChannelId xmlns="0b672463-935a-47b7-b431-ba327de2329f" xsi:nil="true"/>
    <DefaultSectionNames xmlns="0b672463-935a-47b7-b431-ba327de2329f" xsi:nil="true"/>
    <CultureName xmlns="0b672463-935a-47b7-b431-ba327de2329f" xsi:nil="true"/>
    <Owner xmlns="0b672463-935a-47b7-b431-ba327de2329f">
      <UserInfo>
        <DisplayName/>
        <AccountId xsi:nil="true"/>
        <AccountType/>
      </UserInfo>
    </Owner>
    <Invited_Teachers xmlns="0b672463-935a-47b7-b431-ba327de2329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C83C9054DE37409358D1AF9618FA03" ma:contentTypeVersion="31" ma:contentTypeDescription="Een nieuw document maken." ma:contentTypeScope="" ma:versionID="d75246a1143ce4209dfc0f837cd47cff">
  <xsd:schema xmlns:xsd="http://www.w3.org/2001/XMLSchema" xmlns:xs="http://www.w3.org/2001/XMLSchema" xmlns:p="http://schemas.microsoft.com/office/2006/metadata/properties" xmlns:ns1="http://schemas.microsoft.com/sharepoint/v3" xmlns:ns3="0b672463-935a-47b7-b431-ba327de2329f" xmlns:ns4="7ddb0667-ff73-450e-aa0e-c4c165e50565" targetNamespace="http://schemas.microsoft.com/office/2006/metadata/properties" ma:root="true" ma:fieldsID="71b4750bdd0741290ad5e56adcd80f67" ns1:_="" ns3:_="" ns4:_="">
    <xsd:import namespace="http://schemas.microsoft.com/sharepoint/v3"/>
    <xsd:import namespace="0b672463-935a-47b7-b431-ba327de2329f"/>
    <xsd:import namespace="7ddb0667-ff73-450e-aa0e-c4c165e505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1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32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72463-935a-47b7-b431-ba327de232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0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db0667-ff73-450e-aa0e-c4c165e505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7C8C20-C911-42A3-8F6B-6E5E4F1BD064}">
  <ds:schemaRefs>
    <ds:schemaRef ds:uri="http://schemas.openxmlformats.org/package/2006/metadata/core-properties"/>
    <ds:schemaRef ds:uri="http://schemas.microsoft.com/sharepoint/v3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7ddb0667-ff73-450e-aa0e-c4c165e50565"/>
    <ds:schemaRef ds:uri="0b672463-935a-47b7-b431-ba327de232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921B574-DF50-45C4-B670-7AF903813F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4E0EA9-7274-46CB-A4F5-4028E2FD5B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b672463-935a-47b7-b431-ba327de2329f"/>
    <ds:schemaRef ds:uri="7ddb0667-ff73-450e-aa0e-c4c165e505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1543</Words>
  <Application>Microsoft Office PowerPoint</Application>
  <PresentationFormat>Breedbeeld</PresentationFormat>
  <Paragraphs>240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6" baseType="lpstr">
      <vt:lpstr>Arial</vt:lpstr>
      <vt:lpstr>Calibri</vt:lpstr>
      <vt:lpstr>Century Gothic</vt:lpstr>
      <vt:lpstr>Rockwell Condensed</vt:lpstr>
      <vt:lpstr>Wingdings</vt:lpstr>
      <vt:lpstr>Wingdings 3</vt:lpstr>
      <vt:lpstr>Sliert</vt:lpstr>
      <vt:lpstr>Vakkenkeuze vwo 3  Welkom!</vt:lpstr>
      <vt:lpstr>Programma</vt:lpstr>
      <vt:lpstr>Get up if you…. (voor ouders)</vt:lpstr>
      <vt:lpstr>Get up if you…  (voor leerlingen)</vt:lpstr>
      <vt:lpstr>Toekomst</vt:lpstr>
      <vt:lpstr>PowerPoint-presentatie</vt:lpstr>
      <vt:lpstr>Studies &amp; toelatingseisen</vt:lpstr>
      <vt:lpstr>Profielen: OPBOUW  (HAVO grotendeels gelijk!)</vt:lpstr>
      <vt:lpstr>1. Het gemeenschappelijk deel</vt:lpstr>
      <vt:lpstr>2. Profieldeel Interesse in maatschappij?  M- stroom </vt:lpstr>
      <vt:lpstr>2. Profieldeel Interesse in natuur/ techniek  N-stroom</vt:lpstr>
      <vt:lpstr> 3. Het vrije deel  ( &amp; extra vak(ken) ) </vt:lpstr>
      <vt:lpstr>In vwo 4 volgen leerlingen een stroom:</vt:lpstr>
      <vt:lpstr>Waar let je op?</vt:lpstr>
      <vt:lpstr>Tijdspad vwo 3</vt:lpstr>
      <vt:lpstr>www.qompas.nl</vt:lpstr>
      <vt:lpstr>Nieuwe vakken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O&amp;O</vt:lpstr>
      <vt:lpstr>PowerPoint-presentatie</vt:lpstr>
      <vt:lpstr>PowerPoint-presentatie</vt:lpstr>
      <vt:lpstr>PowerPoint-presentatie</vt:lpstr>
      <vt:lpstr>Rol ouders</vt:lpstr>
      <vt:lpstr>Extra hulp nodig?</vt:lpstr>
      <vt:lpstr>Bedankt voor uw aandacht!  Zijn er nog 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MAvo</dc:title>
  <dc:creator>Sipke Ruijter</dc:creator>
  <cp:lastModifiedBy>L. Sikkema</cp:lastModifiedBy>
  <cp:revision>143</cp:revision>
  <cp:lastPrinted>2018-09-19T14:08:10Z</cp:lastPrinted>
  <dcterms:created xsi:type="dcterms:W3CDTF">2017-11-07T20:52:42Z</dcterms:created>
  <dcterms:modified xsi:type="dcterms:W3CDTF">2025-01-15T14:22:41Z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0x01010076C83C9054DE37409358D1AF9618FA03</vt:lpwstr>
  </property>
</Properties>
</file>